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6" r:id="rId1"/>
    <p:sldMasterId id="2147483779" r:id="rId2"/>
    <p:sldMasterId id="2147489324" r:id="rId3"/>
    <p:sldMasterId id="2147489727" r:id="rId4"/>
  </p:sldMasterIdLst>
  <p:notesMasterIdLst>
    <p:notesMasterId r:id="rId46"/>
  </p:notesMasterIdLst>
  <p:handoutMasterIdLst>
    <p:handoutMasterId r:id="rId47"/>
  </p:handoutMasterIdLst>
  <p:sldIdLst>
    <p:sldId id="1275" r:id="rId5"/>
    <p:sldId id="1142" r:id="rId6"/>
    <p:sldId id="1367" r:id="rId7"/>
    <p:sldId id="1396" r:id="rId8"/>
    <p:sldId id="1368" r:id="rId9"/>
    <p:sldId id="1397" r:id="rId10"/>
    <p:sldId id="1197" r:id="rId11"/>
    <p:sldId id="1282" r:id="rId12"/>
    <p:sldId id="1283" r:id="rId13"/>
    <p:sldId id="1381" r:id="rId14"/>
    <p:sldId id="1330" r:id="rId15"/>
    <p:sldId id="1339" r:id="rId16"/>
    <p:sldId id="1376" r:id="rId17"/>
    <p:sldId id="1398" r:id="rId18"/>
    <p:sldId id="1377" r:id="rId19"/>
    <p:sldId id="1379" r:id="rId20"/>
    <p:sldId id="1378" r:id="rId21"/>
    <p:sldId id="1380" r:id="rId22"/>
    <p:sldId id="1321" r:id="rId23"/>
    <p:sldId id="1320" r:id="rId24"/>
    <p:sldId id="1341" r:id="rId25"/>
    <p:sldId id="1342" r:id="rId26"/>
    <p:sldId id="1343" r:id="rId27"/>
    <p:sldId id="1382" r:id="rId28"/>
    <p:sldId id="1383" r:id="rId29"/>
    <p:sldId id="1375" r:id="rId30"/>
    <p:sldId id="1395" r:id="rId31"/>
    <p:sldId id="1385" r:id="rId32"/>
    <p:sldId id="1386" r:id="rId33"/>
    <p:sldId id="1348" r:id="rId34"/>
    <p:sldId id="1388" r:id="rId35"/>
    <p:sldId id="1350" r:id="rId36"/>
    <p:sldId id="1390" r:id="rId37"/>
    <p:sldId id="1392" r:id="rId38"/>
    <p:sldId id="1389" r:id="rId39"/>
    <p:sldId id="1356" r:id="rId40"/>
    <p:sldId id="1357" r:id="rId41"/>
    <p:sldId id="1366" r:id="rId42"/>
    <p:sldId id="1351" r:id="rId43"/>
    <p:sldId id="1352" r:id="rId44"/>
    <p:sldId id="1174" r:id="rId45"/>
  </p:sldIdLst>
  <p:sldSz cx="9144000" cy="6858000" type="screen4x3"/>
  <p:notesSz cx="9874250" cy="6797675"/>
  <p:defaultTextStyle>
    <a:defPPr>
      <a:defRPr lang="tr-TR"/>
    </a:defPPr>
    <a:lvl1pPr algn="l" rtl="0" eaLnBrk="0" fontAlgn="base" hangingPunct="0">
      <a:spcBef>
        <a:spcPct val="0"/>
      </a:spcBef>
      <a:spcAft>
        <a:spcPct val="0"/>
      </a:spcAft>
      <a:defRPr sz="4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4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4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4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4000" kern="1200">
        <a:solidFill>
          <a:schemeClr val="tx1"/>
        </a:solidFill>
        <a:latin typeface="Times New Roman" panose="02020603050405020304" pitchFamily="18" charset="0"/>
        <a:ea typeface="+mn-ea"/>
        <a:cs typeface="+mn-cs"/>
      </a:defRPr>
    </a:lvl5pPr>
    <a:lvl6pPr marL="2286000" algn="l" defTabSz="914400" rtl="0" eaLnBrk="1" latinLnBrk="0" hangingPunct="1">
      <a:defRPr sz="4000" kern="1200">
        <a:solidFill>
          <a:schemeClr val="tx1"/>
        </a:solidFill>
        <a:latin typeface="Times New Roman" panose="02020603050405020304" pitchFamily="18" charset="0"/>
        <a:ea typeface="+mn-ea"/>
        <a:cs typeface="+mn-cs"/>
      </a:defRPr>
    </a:lvl6pPr>
    <a:lvl7pPr marL="2743200" algn="l" defTabSz="914400" rtl="0" eaLnBrk="1" latinLnBrk="0" hangingPunct="1">
      <a:defRPr sz="4000" kern="1200">
        <a:solidFill>
          <a:schemeClr val="tx1"/>
        </a:solidFill>
        <a:latin typeface="Times New Roman" panose="02020603050405020304" pitchFamily="18" charset="0"/>
        <a:ea typeface="+mn-ea"/>
        <a:cs typeface="+mn-cs"/>
      </a:defRPr>
    </a:lvl7pPr>
    <a:lvl8pPr marL="3200400" algn="l" defTabSz="914400" rtl="0" eaLnBrk="1" latinLnBrk="0" hangingPunct="1">
      <a:defRPr sz="4000" kern="1200">
        <a:solidFill>
          <a:schemeClr val="tx1"/>
        </a:solidFill>
        <a:latin typeface="Times New Roman" panose="02020603050405020304" pitchFamily="18" charset="0"/>
        <a:ea typeface="+mn-ea"/>
        <a:cs typeface="+mn-cs"/>
      </a:defRPr>
    </a:lvl8pPr>
    <a:lvl9pPr marL="3657600" algn="l" defTabSz="914400" rtl="0" eaLnBrk="1" latinLnBrk="0" hangingPunct="1">
      <a:defRPr sz="4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FFCC"/>
    <a:srgbClr val="E2E2E2"/>
    <a:srgbClr val="777777"/>
    <a:srgbClr val="FFFF66"/>
    <a:srgbClr val="CCFF66"/>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17" autoAdjust="0"/>
    <p:restoredTop sz="80048" autoAdjust="0"/>
  </p:normalViewPr>
  <p:slideViewPr>
    <p:cSldViewPr>
      <p:cViewPr varScale="1">
        <p:scale>
          <a:sx n="70" d="100"/>
          <a:sy n="70" d="100"/>
        </p:scale>
        <p:origin x="138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0" d="100"/>
        <a:sy n="190" d="100"/>
      </p:scale>
      <p:origin x="0" y="-12720"/>
    </p:cViewPr>
  </p:sorterViewPr>
  <p:notesViewPr>
    <p:cSldViewPr>
      <p:cViewPr varScale="1">
        <p:scale>
          <a:sx n="114" d="100"/>
          <a:sy n="114" d="100"/>
        </p:scale>
        <p:origin x="2100"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4277822" cy="3402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tr-TR"/>
          </a:p>
        </p:txBody>
      </p:sp>
      <p:sp>
        <p:nvSpPr>
          <p:cNvPr id="141315" name="Rectangle 3"/>
          <p:cNvSpPr>
            <a:spLocks noGrp="1" noChangeArrowheads="1"/>
          </p:cNvSpPr>
          <p:nvPr>
            <p:ph type="dt" sz="quarter" idx="1"/>
          </p:nvPr>
        </p:nvSpPr>
        <p:spPr bwMode="auto">
          <a:xfrm>
            <a:off x="5596428" y="0"/>
            <a:ext cx="4277822" cy="3402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tr-TR"/>
          </a:p>
        </p:txBody>
      </p:sp>
      <p:sp>
        <p:nvSpPr>
          <p:cNvPr id="141316" name="Rectangle 4"/>
          <p:cNvSpPr>
            <a:spLocks noGrp="1" noChangeArrowheads="1"/>
          </p:cNvSpPr>
          <p:nvPr>
            <p:ph type="ftr" sz="quarter" idx="2"/>
          </p:nvPr>
        </p:nvSpPr>
        <p:spPr bwMode="auto">
          <a:xfrm>
            <a:off x="0" y="6457465"/>
            <a:ext cx="4277822" cy="3402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tr-TR"/>
          </a:p>
        </p:txBody>
      </p:sp>
      <p:sp>
        <p:nvSpPr>
          <p:cNvPr id="141317" name="Rectangle 5"/>
          <p:cNvSpPr>
            <a:spLocks noGrp="1" noChangeArrowheads="1"/>
          </p:cNvSpPr>
          <p:nvPr>
            <p:ph type="sldNum" sz="quarter" idx="3"/>
          </p:nvPr>
        </p:nvSpPr>
        <p:spPr bwMode="auto">
          <a:xfrm>
            <a:off x="5596428" y="6457465"/>
            <a:ext cx="4277822" cy="3402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CF9D520-1BC4-44C1-9B87-DDBEAC78C8E6}" type="slidenum">
              <a:rPr lang="tr-TR"/>
              <a:pPr>
                <a:defRPr/>
              </a:pPr>
              <a:t>‹#›</a:t>
            </a:fld>
            <a:endParaRPr lang="tr-TR"/>
          </a:p>
        </p:txBody>
      </p:sp>
    </p:spTree>
    <p:extLst>
      <p:ext uri="{BB962C8B-B14F-4D97-AF65-F5344CB8AC3E}">
        <p14:creationId xmlns:p14="http://schemas.microsoft.com/office/powerpoint/2010/main" val="2323858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9970" name="Rectangle 2"/>
          <p:cNvSpPr>
            <a:spLocks noGrp="1" noChangeArrowheads="1"/>
          </p:cNvSpPr>
          <p:nvPr>
            <p:ph type="hdr" sz="quarter"/>
          </p:nvPr>
        </p:nvSpPr>
        <p:spPr bwMode="auto">
          <a:xfrm>
            <a:off x="0" y="0"/>
            <a:ext cx="4277822" cy="3402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tr-TR"/>
          </a:p>
        </p:txBody>
      </p:sp>
      <p:sp>
        <p:nvSpPr>
          <p:cNvPr id="339971" name="Rectangle 3"/>
          <p:cNvSpPr>
            <a:spLocks noGrp="1" noChangeArrowheads="1"/>
          </p:cNvSpPr>
          <p:nvPr>
            <p:ph type="dt" idx="1"/>
          </p:nvPr>
        </p:nvSpPr>
        <p:spPr bwMode="auto">
          <a:xfrm>
            <a:off x="5596428" y="0"/>
            <a:ext cx="4277822" cy="3402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tr-TR"/>
          </a:p>
        </p:txBody>
      </p:sp>
      <p:sp>
        <p:nvSpPr>
          <p:cNvPr id="30724" name="Rectangle 4"/>
          <p:cNvSpPr>
            <a:spLocks noGrp="1" noRot="1" noChangeAspect="1" noChangeArrowheads="1" noTextEdit="1"/>
          </p:cNvSpPr>
          <p:nvPr>
            <p:ph type="sldImg" idx="2"/>
          </p:nvPr>
        </p:nvSpPr>
        <p:spPr bwMode="auto">
          <a:xfrm>
            <a:off x="3236913" y="509588"/>
            <a:ext cx="3397250" cy="25479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9973" name="Rectangle 5"/>
          <p:cNvSpPr>
            <a:spLocks noGrp="1" noChangeArrowheads="1"/>
          </p:cNvSpPr>
          <p:nvPr>
            <p:ph type="body" sz="quarter" idx="3"/>
          </p:nvPr>
        </p:nvSpPr>
        <p:spPr bwMode="auto">
          <a:xfrm>
            <a:off x="1316253" y="3229277"/>
            <a:ext cx="7241744" cy="30586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339974" name="Rectangle 6"/>
          <p:cNvSpPr>
            <a:spLocks noGrp="1" noChangeArrowheads="1"/>
          </p:cNvSpPr>
          <p:nvPr>
            <p:ph type="ftr" sz="quarter" idx="4"/>
          </p:nvPr>
        </p:nvSpPr>
        <p:spPr bwMode="auto">
          <a:xfrm>
            <a:off x="0" y="6457465"/>
            <a:ext cx="4277822" cy="3402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tr-TR"/>
          </a:p>
        </p:txBody>
      </p:sp>
      <p:sp>
        <p:nvSpPr>
          <p:cNvPr id="339975" name="Rectangle 7"/>
          <p:cNvSpPr>
            <a:spLocks noGrp="1" noChangeArrowheads="1"/>
          </p:cNvSpPr>
          <p:nvPr>
            <p:ph type="sldNum" sz="quarter" idx="5"/>
          </p:nvPr>
        </p:nvSpPr>
        <p:spPr bwMode="auto">
          <a:xfrm>
            <a:off x="5596428" y="6457465"/>
            <a:ext cx="4277822" cy="34021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705FE71-D5B2-4D6A-BCE0-9E7249688D4D}" type="slidenum">
              <a:rPr lang="tr-TR"/>
              <a:pPr>
                <a:defRPr/>
              </a:pPr>
              <a:t>‹#›</a:t>
            </a:fld>
            <a:endParaRPr lang="tr-TR"/>
          </a:p>
        </p:txBody>
      </p:sp>
    </p:spTree>
    <p:extLst>
      <p:ext uri="{BB962C8B-B14F-4D97-AF65-F5344CB8AC3E}">
        <p14:creationId xmlns:p14="http://schemas.microsoft.com/office/powerpoint/2010/main" val="467357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03213" indent="0" algn="just">
              <a:spcBef>
                <a:spcPct val="0"/>
              </a:spcBef>
              <a:buFont typeface="Symbol" panose="05050102010706020507" pitchFamily="18" charset="2"/>
              <a:buNone/>
              <a:defRPr/>
            </a:pPr>
            <a:endParaRPr lang="ko-KR" altLang="en-US" sz="1200" b="1" dirty="0">
              <a:solidFill>
                <a:srgbClr val="073E87"/>
              </a:solidFill>
              <a:ea typeface="Gulim" pitchFamily="34" charset="-127"/>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6505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11</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80759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12</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53306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13</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5779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14</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358417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15</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0973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16</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3528238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eaLnBrk="1" hangingPunct="1">
              <a:spcBef>
                <a:spcPct val="0"/>
              </a:spcBef>
            </a:pPr>
            <a:endParaRPr lang="tr-TR" dirty="0"/>
          </a:p>
          <a:p>
            <a:endParaRPr lang="tr-TR" dirty="0"/>
          </a:p>
        </p:txBody>
      </p:sp>
      <p:sp>
        <p:nvSpPr>
          <p:cNvPr id="4" name="Slayt Numarası Yer Tutucusu 3"/>
          <p:cNvSpPr>
            <a:spLocks noGrp="1"/>
          </p:cNvSpPr>
          <p:nvPr>
            <p:ph type="sldNum" sz="quarter" idx="10"/>
          </p:nvPr>
        </p:nvSpPr>
        <p:spPr/>
        <p:txBody>
          <a:bodyPr/>
          <a:lstStyle/>
          <a:p>
            <a:pPr>
              <a:defRPr/>
            </a:pPr>
            <a:fld id="{E705FE71-D5B2-4D6A-BCE0-9E7249688D4D}" type="slidenum">
              <a:rPr lang="tr-TR" smtClean="0"/>
              <a:pPr>
                <a:defRPr/>
              </a:pPr>
              <a:t>17</a:t>
            </a:fld>
            <a:endParaRPr lang="tr-TR"/>
          </a:p>
        </p:txBody>
      </p:sp>
    </p:spTree>
    <p:extLst>
      <p:ext uri="{BB962C8B-B14F-4D97-AF65-F5344CB8AC3E}">
        <p14:creationId xmlns:p14="http://schemas.microsoft.com/office/powerpoint/2010/main" val="1062986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18</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361669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19</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4735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20</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528991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3</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84914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21</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677107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22</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127568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23</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733350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24</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47829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25</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2927130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26</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142195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27</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966480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28</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207171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29</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319668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30</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11779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4</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217161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eaLnBrk="1" hangingPunct="1">
              <a:spcBef>
                <a:spcPct val="0"/>
              </a:spcBef>
            </a:pPr>
            <a:endParaRPr lang="tr-TR" dirty="0"/>
          </a:p>
          <a:p>
            <a:endParaRPr lang="tr-TR" dirty="0"/>
          </a:p>
        </p:txBody>
      </p:sp>
      <p:sp>
        <p:nvSpPr>
          <p:cNvPr id="4" name="Slayt Numarası Yer Tutucusu 3"/>
          <p:cNvSpPr>
            <a:spLocks noGrp="1"/>
          </p:cNvSpPr>
          <p:nvPr>
            <p:ph type="sldNum" sz="quarter" idx="10"/>
          </p:nvPr>
        </p:nvSpPr>
        <p:spPr/>
        <p:txBody>
          <a:bodyPr/>
          <a:lstStyle/>
          <a:p>
            <a:pPr>
              <a:defRPr/>
            </a:pPr>
            <a:fld id="{E705FE71-D5B2-4D6A-BCE0-9E7249688D4D}" type="slidenum">
              <a:rPr lang="tr-TR" smtClean="0"/>
              <a:pPr>
                <a:defRPr/>
              </a:pPr>
              <a:t>31</a:t>
            </a:fld>
            <a:endParaRPr lang="tr-TR"/>
          </a:p>
        </p:txBody>
      </p:sp>
    </p:spTree>
    <p:extLst>
      <p:ext uri="{BB962C8B-B14F-4D97-AF65-F5344CB8AC3E}">
        <p14:creationId xmlns:p14="http://schemas.microsoft.com/office/powerpoint/2010/main" val="19820170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32</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584598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33</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823706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34</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3807801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35</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449808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36</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127939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37</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7030789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38</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139834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39</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722453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40</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3809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5</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460747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tr-T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41</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88852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6</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92805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None/>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7</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313234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8</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625391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marR="0" lvl="0" indent="-273050" algn="just" defTabSz="914400" rtl="0" eaLnBrk="1" fontAlgn="auto" latinLnBrk="0" hangingPunct="1">
              <a:lnSpc>
                <a:spcPct val="120000"/>
              </a:lnSpc>
              <a:spcBef>
                <a:spcPts val="0"/>
              </a:spcBef>
              <a:spcAft>
                <a:spcPts val="0"/>
              </a:spcAft>
              <a:buClr>
                <a:srgbClr val="31B6FD"/>
              </a:buClr>
              <a:buSzPct val="100000"/>
              <a:buFont typeface="Wingdings" panose="05000000000000000000" pitchFamily="2" charset="2"/>
              <a:buChar char="Ø"/>
              <a:tabLst/>
              <a:defRPr/>
            </a:pPr>
            <a:endParaRPr kumimoji="0" lang="tr-TR" altLang="tr-TR" sz="1200" b="1" i="0" u="none" strike="noStrike" kern="1200" cap="none" spc="0" normalizeH="0" baseline="0" noProof="0" dirty="0">
              <a:ln>
                <a:noFill/>
              </a:ln>
              <a:solidFill>
                <a:srgbClr val="073E87"/>
              </a:solidFill>
              <a:effectLst/>
              <a:uLnTx/>
              <a:uFillTx/>
              <a:latin typeface="Candara"/>
              <a:ea typeface="MS PGothic" panose="020B0600070205080204" pitchFamily="34" charset="-128"/>
              <a:cs typeface="Times New Roman" panose="02020603050405020304" pitchFamily="18" charset="0"/>
            </a:endParaRPr>
          </a:p>
        </p:txBody>
      </p:sp>
      <p:sp>
        <p:nvSpPr>
          <p:cNvPr id="46084" name="3 Slayt Numarası Yer Tutucusu"/>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fld id="{3C355B83-61F1-40FB-A75E-F5CE96A03E44}" type="slidenum">
              <a:rPr lang="tr-TR" sz="1200" smtClean="0">
                <a:solidFill>
                  <a:srgbClr val="000000"/>
                </a:solidFill>
                <a:latin typeface="Arial" panose="020B0604020202020204" pitchFamily="34" charset="0"/>
                <a:ea typeface="ＭＳ Ｐゴシック" panose="020B0600070205080204" pitchFamily="34" charset="-128"/>
              </a:rPr>
              <a:pPr/>
              <a:t>9</a:t>
            </a:fld>
            <a:endParaRPr lang="tr-TR" sz="1200">
              <a:solidFill>
                <a:srgbClr val="000000"/>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0664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eaLnBrk="1" hangingPunct="1">
              <a:spcBef>
                <a:spcPct val="0"/>
              </a:spcBef>
            </a:pPr>
            <a:endParaRPr lang="tr-TR" dirty="0"/>
          </a:p>
          <a:p>
            <a:endParaRPr lang="tr-TR" dirty="0"/>
          </a:p>
        </p:txBody>
      </p:sp>
      <p:sp>
        <p:nvSpPr>
          <p:cNvPr id="4" name="Slayt Numarası Yer Tutucusu 3"/>
          <p:cNvSpPr>
            <a:spLocks noGrp="1"/>
          </p:cNvSpPr>
          <p:nvPr>
            <p:ph type="sldNum" sz="quarter" idx="10"/>
          </p:nvPr>
        </p:nvSpPr>
        <p:spPr/>
        <p:txBody>
          <a:bodyPr/>
          <a:lstStyle/>
          <a:p>
            <a:pPr>
              <a:defRPr/>
            </a:pPr>
            <a:fld id="{E705FE71-D5B2-4D6A-BCE0-9E7249688D4D}" type="slidenum">
              <a:rPr lang="tr-TR" smtClean="0"/>
              <a:pPr>
                <a:defRPr/>
              </a:pPr>
              <a:t>10</a:t>
            </a:fld>
            <a:endParaRPr lang="tr-TR"/>
          </a:p>
        </p:txBody>
      </p:sp>
    </p:spTree>
    <p:extLst>
      <p:ext uri="{BB962C8B-B14F-4D97-AF65-F5344CB8AC3E}">
        <p14:creationId xmlns:p14="http://schemas.microsoft.com/office/powerpoint/2010/main" val="1981310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tr-TR"/>
              <a:t>Asıl başlık stili için tıklatın</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tr-TR"/>
              <a:t>Asıl alt başlık stilini düzenlemek için tıklatın</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CBD2A54-6B5C-44E5-8D90-DAD6EE71B4F2}" type="slidenum">
              <a:rPr lang="en-US"/>
              <a:pPr>
                <a:defRPr/>
              </a:pPr>
              <a:t>‹#›</a:t>
            </a:fld>
            <a:endParaRPr lang="en-US"/>
          </a:p>
        </p:txBody>
      </p:sp>
    </p:spTree>
    <p:extLst>
      <p:ext uri="{BB962C8B-B14F-4D97-AF65-F5344CB8AC3E}">
        <p14:creationId xmlns:p14="http://schemas.microsoft.com/office/powerpoint/2010/main" val="1088308821"/>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D9DD67C-4E23-4C16-8B0B-BB065FAB1FF5}" type="slidenum">
              <a:rPr lang="en-US"/>
              <a:pPr>
                <a:defRPr/>
              </a:pPr>
              <a:t>‹#›</a:t>
            </a:fld>
            <a:endParaRPr lang="en-US"/>
          </a:p>
        </p:txBody>
      </p:sp>
    </p:spTree>
    <p:extLst>
      <p:ext uri="{BB962C8B-B14F-4D97-AF65-F5344CB8AC3E}">
        <p14:creationId xmlns:p14="http://schemas.microsoft.com/office/powerpoint/2010/main" val="3056468381"/>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94475" y="685800"/>
            <a:ext cx="1771650" cy="5440363"/>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279525" y="685800"/>
            <a:ext cx="5162550" cy="54403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880A596-8CCC-427D-94C5-5D6AF77AEA37}" type="slidenum">
              <a:rPr lang="en-US"/>
              <a:pPr>
                <a:defRPr/>
              </a:pPr>
              <a:t>‹#›</a:t>
            </a:fld>
            <a:endParaRPr lang="en-US"/>
          </a:p>
        </p:txBody>
      </p:sp>
    </p:spTree>
    <p:extLst>
      <p:ext uri="{BB962C8B-B14F-4D97-AF65-F5344CB8AC3E}">
        <p14:creationId xmlns:p14="http://schemas.microsoft.com/office/powerpoint/2010/main" val="95355851"/>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lipArtAndTx">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a:t>Asıl başlık stili için tıklatın</a:t>
            </a:r>
          </a:p>
        </p:txBody>
      </p:sp>
      <p:sp>
        <p:nvSpPr>
          <p:cNvPr id="3" name="2 Küçük Resim Yer Tutucusu"/>
          <p:cNvSpPr>
            <a:spLocks noGrp="1"/>
          </p:cNvSpPr>
          <p:nvPr>
            <p:ph type="clipArt" sz="half" idx="1"/>
          </p:nvPr>
        </p:nvSpPr>
        <p:spPr>
          <a:xfrm>
            <a:off x="685800" y="1981200"/>
            <a:ext cx="3810000" cy="4114800"/>
          </a:xfrm>
        </p:spPr>
        <p:txBody>
          <a:bodyPr/>
          <a:lstStyle/>
          <a:p>
            <a:pPr lvl="0"/>
            <a:r>
              <a:rPr lang="tr-TR" noProof="0"/>
              <a:t>Çevrimiçi resim eklemek için simgeyi tıklatın</a:t>
            </a:r>
          </a:p>
        </p:txBody>
      </p:sp>
      <p:sp>
        <p:nvSpPr>
          <p:cNvPr id="4" name="3 Metin Yer Tutucusu"/>
          <p:cNvSpPr>
            <a:spLocks noGrp="1"/>
          </p:cNvSpPr>
          <p:nvPr>
            <p:ph type="body" sz="half" idx="2"/>
          </p:nvPr>
        </p:nvSpPr>
        <p:spPr>
          <a:xfrm>
            <a:off x="4648200" y="1981200"/>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6 Slayt Numarası Yer Tutucusu"/>
          <p:cNvSpPr>
            <a:spLocks noGrp="1"/>
          </p:cNvSpPr>
          <p:nvPr>
            <p:ph type="sldNum" sz="quarter" idx="12"/>
          </p:nvPr>
        </p:nvSpPr>
        <p:spPr>
          <a:xfrm>
            <a:off x="6553200" y="6248400"/>
            <a:ext cx="1905000" cy="457200"/>
          </a:xfrm>
        </p:spPr>
        <p:txBody>
          <a:bodyPr/>
          <a:lstStyle>
            <a:lvl1pPr>
              <a:defRPr/>
            </a:lvl1pPr>
          </a:lstStyle>
          <a:p>
            <a:pPr>
              <a:defRPr/>
            </a:pPr>
            <a:fld id="{7F0D89D9-32DA-4C24-B501-FBF2DF716010}" type="slidenum">
              <a:rPr lang="en-US"/>
              <a:pPr>
                <a:defRPr/>
              </a:pPr>
              <a:t>‹#›</a:t>
            </a:fld>
            <a:endParaRPr lang="en-US"/>
          </a:p>
        </p:txBody>
      </p:sp>
    </p:spTree>
    <p:extLst>
      <p:ext uri="{BB962C8B-B14F-4D97-AF65-F5344CB8AC3E}">
        <p14:creationId xmlns:p14="http://schemas.microsoft.com/office/powerpoint/2010/main" val="176468508"/>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1443038" y="2971800"/>
            <a:ext cx="7313612" cy="990600"/>
          </a:xfrm>
        </p:spPr>
        <p:txBody>
          <a:bodyPr/>
          <a:lstStyle>
            <a:lvl1pPr>
              <a:defRPr/>
            </a:lvl1pPr>
          </a:lstStyle>
          <a:p>
            <a:r>
              <a:rPr lang="tr-TR"/>
              <a:t>Asıl başlık stili için tıklatın</a:t>
            </a:r>
          </a:p>
        </p:txBody>
      </p:sp>
      <p:sp>
        <p:nvSpPr>
          <p:cNvPr id="3076" name="Rectangle 4"/>
          <p:cNvSpPr>
            <a:spLocks noGrp="1" noChangeArrowheads="1"/>
          </p:cNvSpPr>
          <p:nvPr>
            <p:ph type="subTitle" idx="1"/>
          </p:nvPr>
        </p:nvSpPr>
        <p:spPr>
          <a:xfrm>
            <a:off x="1443038" y="4191000"/>
            <a:ext cx="7313612" cy="1447800"/>
          </a:xfrm>
        </p:spPr>
        <p:txBody>
          <a:bodyPr/>
          <a:lstStyle>
            <a:lvl1pPr marL="0" indent="0">
              <a:buFontTx/>
              <a:buNone/>
              <a:defRPr/>
            </a:lvl1pPr>
          </a:lstStyle>
          <a:p>
            <a:r>
              <a:rPr lang="tr-TR"/>
              <a:t>Asıl alt başlık stilini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887F737-26D8-4119-A747-184270A51110}" type="slidenum">
              <a:rPr lang="en-US"/>
              <a:pPr>
                <a:defRPr/>
              </a:pPr>
              <a:t>‹#›</a:t>
            </a:fld>
            <a:endParaRPr lang="en-US"/>
          </a:p>
        </p:txBody>
      </p:sp>
    </p:spTree>
    <p:extLst>
      <p:ext uri="{BB962C8B-B14F-4D97-AF65-F5344CB8AC3E}">
        <p14:creationId xmlns:p14="http://schemas.microsoft.com/office/powerpoint/2010/main" val="930189288"/>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C3F5F98-9F2B-48F2-83A2-D2D77028E2A9}" type="slidenum">
              <a:rPr lang="en-US"/>
              <a:pPr>
                <a:defRPr/>
              </a:pPr>
              <a:t>‹#›</a:t>
            </a:fld>
            <a:endParaRPr lang="en-US"/>
          </a:p>
        </p:txBody>
      </p:sp>
    </p:spTree>
    <p:extLst>
      <p:ext uri="{BB962C8B-B14F-4D97-AF65-F5344CB8AC3E}">
        <p14:creationId xmlns:p14="http://schemas.microsoft.com/office/powerpoint/2010/main" val="3329779618"/>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0F03086-5499-4102-A0A2-17A9FA4533A0}" type="slidenum">
              <a:rPr lang="en-US"/>
              <a:pPr>
                <a:defRPr/>
              </a:pPr>
              <a:t>‹#›</a:t>
            </a:fld>
            <a:endParaRPr lang="en-US"/>
          </a:p>
        </p:txBody>
      </p:sp>
    </p:spTree>
    <p:extLst>
      <p:ext uri="{BB962C8B-B14F-4D97-AF65-F5344CB8AC3E}">
        <p14:creationId xmlns:p14="http://schemas.microsoft.com/office/powerpoint/2010/main" val="875412401"/>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447800" y="1600200"/>
            <a:ext cx="35798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5180013"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7EC2CA8-2716-4368-8066-9FD25C8288CA}" type="slidenum">
              <a:rPr lang="en-US"/>
              <a:pPr>
                <a:defRPr/>
              </a:pPr>
              <a:t>‹#›</a:t>
            </a:fld>
            <a:endParaRPr lang="en-US"/>
          </a:p>
        </p:txBody>
      </p:sp>
    </p:spTree>
    <p:extLst>
      <p:ext uri="{BB962C8B-B14F-4D97-AF65-F5344CB8AC3E}">
        <p14:creationId xmlns:p14="http://schemas.microsoft.com/office/powerpoint/2010/main" val="1859422696"/>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9C2D36A-0F42-4F17-ACAF-4106F194DCAA}" type="slidenum">
              <a:rPr lang="en-US"/>
              <a:pPr>
                <a:defRPr/>
              </a:pPr>
              <a:t>‹#›</a:t>
            </a:fld>
            <a:endParaRPr lang="en-US"/>
          </a:p>
        </p:txBody>
      </p:sp>
    </p:spTree>
    <p:extLst>
      <p:ext uri="{BB962C8B-B14F-4D97-AF65-F5344CB8AC3E}">
        <p14:creationId xmlns:p14="http://schemas.microsoft.com/office/powerpoint/2010/main" val="2735845719"/>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936A002-D076-41E0-B7E7-F2C7A2E207B7}" type="slidenum">
              <a:rPr lang="en-US"/>
              <a:pPr>
                <a:defRPr/>
              </a:pPr>
              <a:t>‹#›</a:t>
            </a:fld>
            <a:endParaRPr lang="en-US"/>
          </a:p>
        </p:txBody>
      </p:sp>
    </p:spTree>
    <p:extLst>
      <p:ext uri="{BB962C8B-B14F-4D97-AF65-F5344CB8AC3E}">
        <p14:creationId xmlns:p14="http://schemas.microsoft.com/office/powerpoint/2010/main" val="4266727085"/>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D8535EC-690B-46C7-951D-DB23EF44A08A}" type="slidenum">
              <a:rPr lang="en-US"/>
              <a:pPr>
                <a:defRPr/>
              </a:pPr>
              <a:t>‹#›</a:t>
            </a:fld>
            <a:endParaRPr lang="en-US"/>
          </a:p>
        </p:txBody>
      </p:sp>
    </p:spTree>
    <p:extLst>
      <p:ext uri="{BB962C8B-B14F-4D97-AF65-F5344CB8AC3E}">
        <p14:creationId xmlns:p14="http://schemas.microsoft.com/office/powerpoint/2010/main" val="787202256"/>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E2C43AD-60B7-4418-8672-125A8C70C5B6}" type="slidenum">
              <a:rPr lang="en-US"/>
              <a:pPr>
                <a:defRPr/>
              </a:pPr>
              <a:t>‹#›</a:t>
            </a:fld>
            <a:endParaRPr lang="en-US"/>
          </a:p>
        </p:txBody>
      </p:sp>
    </p:spTree>
    <p:extLst>
      <p:ext uri="{BB962C8B-B14F-4D97-AF65-F5344CB8AC3E}">
        <p14:creationId xmlns:p14="http://schemas.microsoft.com/office/powerpoint/2010/main" val="3246945911"/>
      </p:ext>
    </p:extLst>
  </p:cSld>
  <p:clrMapOvr>
    <a:masterClrMapping/>
  </p:clrMapOvr>
  <p:transitio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AD0F3A6-ABD4-4718-AD6A-452F8EE5157A}" type="slidenum">
              <a:rPr lang="en-US"/>
              <a:pPr>
                <a:defRPr/>
              </a:pPr>
              <a:t>‹#›</a:t>
            </a:fld>
            <a:endParaRPr lang="en-US"/>
          </a:p>
        </p:txBody>
      </p:sp>
    </p:spTree>
    <p:extLst>
      <p:ext uri="{BB962C8B-B14F-4D97-AF65-F5344CB8AC3E}">
        <p14:creationId xmlns:p14="http://schemas.microsoft.com/office/powerpoint/2010/main" val="3048597408"/>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1A46330-8ED6-4EE9-9EFE-122827C72DC7}" type="slidenum">
              <a:rPr lang="en-US"/>
              <a:pPr>
                <a:defRPr/>
              </a:pPr>
              <a:t>‹#›</a:t>
            </a:fld>
            <a:endParaRPr lang="en-US"/>
          </a:p>
        </p:txBody>
      </p:sp>
    </p:spTree>
    <p:extLst>
      <p:ext uri="{BB962C8B-B14F-4D97-AF65-F5344CB8AC3E}">
        <p14:creationId xmlns:p14="http://schemas.microsoft.com/office/powerpoint/2010/main" val="1453295801"/>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64369E2-5C85-4187-8D6D-894119315DFE}" type="slidenum">
              <a:rPr lang="en-US"/>
              <a:pPr>
                <a:defRPr/>
              </a:pPr>
              <a:t>‹#›</a:t>
            </a:fld>
            <a:endParaRPr lang="en-US"/>
          </a:p>
        </p:txBody>
      </p:sp>
    </p:spTree>
    <p:extLst>
      <p:ext uri="{BB962C8B-B14F-4D97-AF65-F5344CB8AC3E}">
        <p14:creationId xmlns:p14="http://schemas.microsoft.com/office/powerpoint/2010/main" val="64868428"/>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934200" y="274638"/>
            <a:ext cx="1827213"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447800" y="274638"/>
            <a:ext cx="53340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5E92A3-5691-4196-AA54-78CA296F643D}" type="slidenum">
              <a:rPr lang="en-US"/>
              <a:pPr>
                <a:defRPr/>
              </a:pPr>
              <a:t>‹#›</a:t>
            </a:fld>
            <a:endParaRPr lang="en-US"/>
          </a:p>
        </p:txBody>
      </p:sp>
    </p:spTree>
    <p:extLst>
      <p:ext uri="{BB962C8B-B14F-4D97-AF65-F5344CB8AC3E}">
        <p14:creationId xmlns:p14="http://schemas.microsoft.com/office/powerpoint/2010/main" val="907051585"/>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clipArtAndTx">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a:t>Asıl başlık stili için tıklatın</a:t>
            </a:r>
          </a:p>
        </p:txBody>
      </p:sp>
      <p:sp>
        <p:nvSpPr>
          <p:cNvPr id="3" name="2 Küçük Resim Yer Tutucusu"/>
          <p:cNvSpPr>
            <a:spLocks noGrp="1"/>
          </p:cNvSpPr>
          <p:nvPr>
            <p:ph type="clipArt" sz="half" idx="1"/>
          </p:nvPr>
        </p:nvSpPr>
        <p:spPr>
          <a:xfrm>
            <a:off x="685800" y="1981200"/>
            <a:ext cx="3810000" cy="4114800"/>
          </a:xfrm>
        </p:spPr>
        <p:txBody>
          <a:bodyPr/>
          <a:lstStyle/>
          <a:p>
            <a:pPr lvl="0"/>
            <a:endParaRPr lang="tr-TR" noProof="0"/>
          </a:p>
        </p:txBody>
      </p:sp>
      <p:sp>
        <p:nvSpPr>
          <p:cNvPr id="4" name="3 Metin Yer Tutucusu"/>
          <p:cNvSpPr>
            <a:spLocks noGrp="1"/>
          </p:cNvSpPr>
          <p:nvPr>
            <p:ph type="body" sz="half" idx="2"/>
          </p:nvPr>
        </p:nvSpPr>
        <p:spPr>
          <a:xfrm>
            <a:off x="4648200" y="1981200"/>
            <a:ext cx="3810000" cy="4114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6 Slayt Numarası Yer Tutucusu"/>
          <p:cNvSpPr>
            <a:spLocks noGrp="1"/>
          </p:cNvSpPr>
          <p:nvPr>
            <p:ph type="sldNum" sz="quarter" idx="12"/>
          </p:nvPr>
        </p:nvSpPr>
        <p:spPr>
          <a:xfrm>
            <a:off x="6553200" y="6248400"/>
            <a:ext cx="1905000" cy="457200"/>
          </a:xfrm>
        </p:spPr>
        <p:txBody>
          <a:bodyPr/>
          <a:lstStyle>
            <a:lvl1pPr>
              <a:defRPr/>
            </a:lvl1pPr>
          </a:lstStyle>
          <a:p>
            <a:pPr>
              <a:defRPr/>
            </a:pPr>
            <a:fld id="{5BEAFEF1-3687-431B-A1CD-92C01BC543EC}" type="slidenum">
              <a:rPr lang="en-US"/>
              <a:pPr>
                <a:defRPr/>
              </a:pPr>
              <a:t>‹#›</a:t>
            </a:fld>
            <a:endParaRPr lang="en-US"/>
          </a:p>
        </p:txBody>
      </p:sp>
    </p:spTree>
    <p:extLst>
      <p:ext uri="{BB962C8B-B14F-4D97-AF65-F5344CB8AC3E}">
        <p14:creationId xmlns:p14="http://schemas.microsoft.com/office/powerpoint/2010/main" val="500861960"/>
      </p:ext>
    </p:extLst>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a:t>Asıl başlık stili için tıklatın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BE8B6950-87D3-44AF-A685-C0ECFB9164A1}" type="slidenum">
              <a:rPr lang="en-US"/>
              <a:pPr>
                <a:defRPr/>
              </a:pPr>
              <a:t>‹#›</a:t>
            </a:fld>
            <a:endParaRPr lang="en-US"/>
          </a:p>
        </p:txBody>
      </p:sp>
    </p:spTree>
    <p:extLst>
      <p:ext uri="{BB962C8B-B14F-4D97-AF65-F5344CB8AC3E}">
        <p14:creationId xmlns:p14="http://schemas.microsoft.com/office/powerpoint/2010/main" val="38449510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C1CB0F4E-94C3-4555-A85B-28867EBD5BE3}" type="slidenum">
              <a:rPr lang="en-US"/>
              <a:pPr>
                <a:defRPr/>
              </a:pPr>
              <a:t>‹#›</a:t>
            </a:fld>
            <a:endParaRPr lang="en-US"/>
          </a:p>
        </p:txBody>
      </p:sp>
    </p:spTree>
    <p:extLst>
      <p:ext uri="{BB962C8B-B14F-4D97-AF65-F5344CB8AC3E}">
        <p14:creationId xmlns:p14="http://schemas.microsoft.com/office/powerpoint/2010/main" val="21392591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621BB920-583A-4EC9-BCB2-7293467F4AA5}" type="slidenum">
              <a:rPr lang="en-US"/>
              <a:pPr>
                <a:defRPr/>
              </a:pPr>
              <a:t>‹#›</a:t>
            </a:fld>
            <a:endParaRPr lang="en-US"/>
          </a:p>
        </p:txBody>
      </p:sp>
    </p:spTree>
    <p:extLst>
      <p:ext uri="{BB962C8B-B14F-4D97-AF65-F5344CB8AC3E}">
        <p14:creationId xmlns:p14="http://schemas.microsoft.com/office/powerpoint/2010/main" val="8271290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Arial" panose="020B0604020202020204" pitchFamily="34" charset="0"/>
                <a:ea typeface="+mn-ea"/>
                <a:cs typeface="Arial" panose="020B0604020202020204" pitchFamily="34" charset="0"/>
              </a:defRPr>
            </a:lvl1pPr>
          </a:lstStyle>
          <a:p>
            <a:pPr>
              <a:defRPr/>
            </a:pPr>
            <a:r>
              <a:rPr lang="tr-TR"/>
              <a:t>35</a:t>
            </a:r>
            <a:endParaRPr lang="en-US"/>
          </a:p>
        </p:txBody>
      </p:sp>
    </p:spTree>
    <p:extLst>
      <p:ext uri="{BB962C8B-B14F-4D97-AF65-F5344CB8AC3E}">
        <p14:creationId xmlns:p14="http://schemas.microsoft.com/office/powerpoint/2010/main" val="1069299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7" name="Dikdörtgen 6"/>
          <p:cNvSpPr>
            <a:spLocks noChangeArrowheads="1"/>
          </p:cNvSpPr>
          <p:nvPr/>
        </p:nvSpPr>
        <p:spPr bwMode="auto">
          <a:xfrm>
            <a:off x="8388350" y="6481763"/>
            <a:ext cx="989013" cy="277812"/>
          </a:xfrm>
          <a:prstGeom prst="rect">
            <a:avLst/>
          </a:prstGeom>
          <a:noFill/>
          <a:ln>
            <a:noFill/>
          </a:ln>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fld id="{8D661347-84FC-4491-BA7E-44E77B66E729}" type="slidenum">
              <a:rPr lang="en-US" sz="1200" smtClean="0">
                <a:solidFill>
                  <a:prstClr val="black"/>
                </a:solidFill>
                <a:latin typeface="Cambria" panose="02040503050406030204" pitchFamily="18" charset="0"/>
              </a:rPr>
              <a:pPr>
                <a:defRPr/>
              </a:pPr>
              <a:t>‹#›</a:t>
            </a:fld>
            <a:r>
              <a:rPr lang="tr-TR" sz="1200" dirty="0">
                <a:solidFill>
                  <a:prstClr val="black"/>
                </a:solidFill>
                <a:latin typeface="Cambria" panose="02040503050406030204" pitchFamily="18" charset="0"/>
              </a:rPr>
              <a:t>/90</a:t>
            </a:r>
          </a:p>
        </p:txBody>
      </p:sp>
      <p:pic>
        <p:nvPicPr>
          <p:cNvPr id="8" name="Picture 2" descr="bilgilen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698445">
            <a:off x="7996238" y="317500"/>
            <a:ext cx="720725" cy="85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6553200" y="6384925"/>
            <a:ext cx="2133600" cy="365125"/>
          </a:xfrm>
        </p:spPr>
        <p:txBody>
          <a:bodyPr/>
          <a:lstStyle>
            <a:lvl1pPr>
              <a:defRPr>
                <a:latin typeface="Times New Roman" panose="02020603050405020304" pitchFamily="18" charset="0"/>
                <a:ea typeface="+mn-ea"/>
              </a:defRPr>
            </a:lvl1pPr>
          </a:lstStyle>
          <a:p>
            <a:pPr>
              <a:defRPr/>
            </a:pPr>
            <a:fld id="{407B1238-61CB-43FF-9608-827ADFD15C26}" type="slidenum">
              <a:rPr lang="en-US"/>
              <a:pPr>
                <a:defRPr/>
              </a:pPr>
              <a:t>‹#›</a:t>
            </a:fld>
            <a:endParaRPr lang="en-US" dirty="0"/>
          </a:p>
        </p:txBody>
      </p:sp>
    </p:spTree>
    <p:extLst>
      <p:ext uri="{BB962C8B-B14F-4D97-AF65-F5344CB8AC3E}">
        <p14:creationId xmlns:p14="http://schemas.microsoft.com/office/powerpoint/2010/main" val="91537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AE01BFC1-4D46-4B66-8B92-D9D020ED245E}" type="slidenum">
              <a:rPr lang="en-US"/>
              <a:pPr>
                <a:defRPr/>
              </a:pPr>
              <a:t>‹#›</a:t>
            </a:fld>
            <a:endParaRPr lang="en-US"/>
          </a:p>
        </p:txBody>
      </p:sp>
    </p:spTree>
    <p:extLst>
      <p:ext uri="{BB962C8B-B14F-4D97-AF65-F5344CB8AC3E}">
        <p14:creationId xmlns:p14="http://schemas.microsoft.com/office/powerpoint/2010/main" val="1945761047"/>
      </p:ext>
    </p:extLst>
  </p:cSld>
  <p:clrMapOvr>
    <a:masterClrMapping/>
  </p:clrMapOvr>
  <p:transition>
    <p:zo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41245CFC-25EB-46F5-9A6C-039C03CD25B1}" type="slidenum">
              <a:rPr lang="en-US"/>
              <a:pPr>
                <a:defRPr/>
              </a:pPr>
              <a:t>‹#›</a:t>
            </a:fld>
            <a:endParaRPr lang="en-US"/>
          </a:p>
        </p:txBody>
      </p:sp>
    </p:spTree>
    <p:extLst>
      <p:ext uri="{BB962C8B-B14F-4D97-AF65-F5344CB8AC3E}">
        <p14:creationId xmlns:p14="http://schemas.microsoft.com/office/powerpoint/2010/main" val="14194970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F72CDB00-88BE-4D3E-B1E8-0443FADF18EA}" type="slidenum">
              <a:rPr lang="en-US"/>
              <a:pPr>
                <a:defRPr/>
              </a:pPr>
              <a:t>‹#›</a:t>
            </a:fld>
            <a:endParaRPr lang="en-US"/>
          </a:p>
        </p:txBody>
      </p:sp>
    </p:spTree>
    <p:extLst>
      <p:ext uri="{BB962C8B-B14F-4D97-AF65-F5344CB8AC3E}">
        <p14:creationId xmlns:p14="http://schemas.microsoft.com/office/powerpoint/2010/main" val="21823653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AFB9113B-6AC2-4012-839B-525644529976}" type="slidenum">
              <a:rPr lang="en-US"/>
              <a:pPr>
                <a:defRPr/>
              </a:pPr>
              <a:t>‹#›</a:t>
            </a:fld>
            <a:endParaRPr lang="en-US"/>
          </a:p>
        </p:txBody>
      </p:sp>
    </p:spTree>
    <p:extLst>
      <p:ext uri="{BB962C8B-B14F-4D97-AF65-F5344CB8AC3E}">
        <p14:creationId xmlns:p14="http://schemas.microsoft.com/office/powerpoint/2010/main" val="16666251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C3EF3EA0-19A2-4C7A-B0BE-B36971DF1C0A}" type="slidenum">
              <a:rPr lang="en-US"/>
              <a:pPr>
                <a:defRPr/>
              </a:pPr>
              <a:t>‹#›</a:t>
            </a:fld>
            <a:endParaRPr lang="en-US"/>
          </a:p>
        </p:txBody>
      </p:sp>
    </p:spTree>
    <p:extLst>
      <p:ext uri="{BB962C8B-B14F-4D97-AF65-F5344CB8AC3E}">
        <p14:creationId xmlns:p14="http://schemas.microsoft.com/office/powerpoint/2010/main" val="38316032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83F39D01-3022-48FE-BAEC-CE14C02FB416}" type="slidenum">
              <a:rPr lang="en-US"/>
              <a:pPr>
                <a:defRPr/>
              </a:pPr>
              <a:t>‹#›</a:t>
            </a:fld>
            <a:endParaRPr lang="en-US"/>
          </a:p>
        </p:txBody>
      </p:sp>
    </p:spTree>
    <p:extLst>
      <p:ext uri="{BB962C8B-B14F-4D97-AF65-F5344CB8AC3E}">
        <p14:creationId xmlns:p14="http://schemas.microsoft.com/office/powerpoint/2010/main" val="28172851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ea typeface="+mn-ea"/>
              </a:defRPr>
            </a:lvl1pPr>
          </a:lstStyle>
          <a:p>
            <a:pPr>
              <a:defRPr/>
            </a:pPr>
            <a:fld id="{2ADD9568-07A9-4DB0-9D66-A0883C7B9117}" type="slidenum">
              <a:rPr lang="en-US"/>
              <a:pPr>
                <a:defRPr/>
              </a:pPr>
              <a:t>‹#›</a:t>
            </a:fld>
            <a:endParaRPr lang="en-US"/>
          </a:p>
        </p:txBody>
      </p:sp>
    </p:spTree>
    <p:extLst>
      <p:ext uri="{BB962C8B-B14F-4D97-AF65-F5344CB8AC3E}">
        <p14:creationId xmlns:p14="http://schemas.microsoft.com/office/powerpoint/2010/main" val="41291331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userDrawn="1">
  <p:cSld name="2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6"/>
          <p:cNvSpPr>
            <a:spLocks noGrp="1" noChangeArrowheads="1"/>
          </p:cNvSpPr>
          <p:nvPr>
            <p:ph type="sldNum" sz="quarter" idx="10"/>
          </p:nvPr>
        </p:nvSpPr>
        <p:spPr/>
        <p:txBody>
          <a:bodyPr/>
          <a:lstStyle>
            <a:lvl1pPr algn="l">
              <a:defRPr>
                <a:latin typeface="Times New Roman" panose="02020603050405020304" pitchFamily="18" charset="0"/>
                <a:ea typeface="+mn-ea"/>
              </a:defRPr>
            </a:lvl1pPr>
          </a:lstStyle>
          <a:p>
            <a:pPr>
              <a:defRPr/>
            </a:pPr>
            <a:fld id="{90E997BE-1549-4218-852D-E2CD5AD41E1A}" type="slidenum">
              <a:rPr lang="en-US"/>
              <a:pPr>
                <a:defRPr/>
              </a:pPr>
              <a:t>‹#›</a:t>
            </a:fld>
            <a:fld id="{3907FECB-3392-44C1-ADC8-89AD9B1FC964}" type="slidenum">
              <a:rPr lang="en-US">
                <a:solidFill>
                  <a:srgbClr val="000000"/>
                </a:solidFill>
                <a:latin typeface="Cambria" panose="02040503050406030204" pitchFamily="18" charset="0"/>
              </a:rPr>
              <a:pPr>
                <a:defRPr/>
              </a:pPr>
              <a:t>‹#›</a:t>
            </a:fld>
            <a:r>
              <a:rPr lang="tr-TR">
                <a:solidFill>
                  <a:srgbClr val="000000"/>
                </a:solidFill>
                <a:latin typeface="Cambria" panose="02040503050406030204" pitchFamily="18" charset="0"/>
              </a:rPr>
              <a:t>/39</a:t>
            </a:r>
          </a:p>
          <a:p>
            <a:pPr>
              <a:defRPr/>
            </a:pPr>
            <a:endParaRPr lang="en-US"/>
          </a:p>
        </p:txBody>
      </p:sp>
      <p:sp>
        <p:nvSpPr>
          <p:cNvPr id="4" name="Rectangle 4"/>
          <p:cNvSpPr>
            <a:spLocks noGrp="1" noChangeArrowheads="1"/>
          </p:cNvSpPr>
          <p:nvPr>
            <p:ph type="dt" sz="half" idx="11"/>
          </p:nvPr>
        </p:nvSpPr>
        <p:spPr/>
        <p:txBody>
          <a:bodyPr/>
          <a:lstStyle>
            <a:lvl1pPr>
              <a:defRPr b="0"/>
            </a:lvl1pPr>
          </a:lstStyle>
          <a:p>
            <a:pPr>
              <a:defRPr/>
            </a:pPr>
            <a:endParaRPr lang="en-US"/>
          </a:p>
        </p:txBody>
      </p:sp>
    </p:spTree>
    <p:extLst>
      <p:ext uri="{BB962C8B-B14F-4D97-AF65-F5344CB8AC3E}">
        <p14:creationId xmlns:p14="http://schemas.microsoft.com/office/powerpoint/2010/main" val="1010177243"/>
      </p:ext>
    </p:extLst>
  </p:cSld>
  <p:clrMapOvr>
    <a:masterClrMapping/>
  </p:clrMapOvr>
  <p:transition spd="slow"/>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7" name="Freeform 18"/>
            <p:cNvSpPr>
              <a:spLocks/>
            </p:cNvSpPr>
            <p:nvPr/>
          </p:nvSpPr>
          <p:spPr bwMode="hidden">
            <a:xfrm>
              <a:off x="-308538" y="4319027"/>
              <a:ext cx="8280254" cy="1208092"/>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8" name="Freeform 22"/>
            <p:cNvSpPr>
              <a:spLocks/>
            </p:cNvSpPr>
            <p:nvPr/>
          </p:nvSpPr>
          <p:spPr bwMode="hidden">
            <a:xfrm>
              <a:off x="4014" y="4334834"/>
              <a:ext cx="8164231"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9" name="Freeform 26"/>
            <p:cNvSpPr>
              <a:spLocks/>
            </p:cNvSpPr>
            <p:nvPr/>
          </p:nvSpPr>
          <p:spPr bwMode="hidden">
            <a:xfrm>
              <a:off x="4157164" y="4316769"/>
              <a:ext cx="4939265"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10" name="Freeform 10"/>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2" name="Title 1"/>
          <p:cNvSpPr>
            <a:spLocks noGrp="1"/>
          </p:cNvSpPr>
          <p:nvPr>
            <p:ph type="ctrTitle"/>
          </p:nvPr>
        </p:nvSpPr>
        <p:spPr>
          <a:xfrm>
            <a:off x="685800" y="1600201"/>
            <a:ext cx="7772400" cy="1780108"/>
          </a:xfrm>
        </p:spPr>
        <p:txBody>
          <a:bodyPr anchor="b">
            <a:normAutofit/>
          </a:bodyPr>
          <a:lstStyle>
            <a:lvl1pPr>
              <a:defRPr sz="4400">
                <a:solidFill>
                  <a:srgbClr val="FFFFFF"/>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12" name="Footer Placeholder 4"/>
          <p:cNvSpPr>
            <a:spLocks noGrp="1"/>
          </p:cNvSpPr>
          <p:nvPr>
            <p:ph type="ftr" sz="quarter" idx="11"/>
          </p:nvPr>
        </p:nvSpPr>
        <p:spPr/>
        <p:txBody>
          <a:bodyPr/>
          <a:lstStyle>
            <a:lvl1pPr>
              <a:defRPr/>
            </a:lvl1pPr>
          </a:lstStyle>
          <a:p>
            <a:pPr>
              <a:defRPr/>
            </a:pPr>
            <a:endParaRPr lang="tr-TR">
              <a:solidFill>
                <a:srgbClr val="073E87"/>
              </a:solidFill>
            </a:endParaRPr>
          </a:p>
        </p:txBody>
      </p:sp>
      <p:sp>
        <p:nvSpPr>
          <p:cNvPr id="13" name="Slide Number Placeholder 5"/>
          <p:cNvSpPr>
            <a:spLocks noGrp="1"/>
          </p:cNvSpPr>
          <p:nvPr>
            <p:ph type="sldNum" sz="quarter" idx="12"/>
          </p:nvPr>
        </p:nvSpPr>
        <p:spPr/>
        <p:txBody>
          <a:bodyPr/>
          <a:lstStyle>
            <a:lvl1pPr>
              <a:defRPr/>
            </a:lvl1pPr>
          </a:lstStyle>
          <a:p>
            <a:pPr>
              <a:defRPr/>
            </a:pPr>
            <a:fld id="{7221A347-8FCE-47B0-B16B-85491861A52A}"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902549072"/>
      </p:ext>
    </p:extLst>
  </p:cSld>
  <p:clrMapOvr>
    <a:masterClrMapping/>
  </p:clrMapOvr>
  <p:transition spd="slow"/>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Title 6"/>
          <p:cNvSpPr>
            <a:spLocks noGrp="1"/>
          </p:cNvSpPr>
          <p:nvPr>
            <p:ph type="title"/>
          </p:nvPr>
        </p:nvSpPr>
        <p:spPr/>
        <p:txBody>
          <a:bodyPr/>
          <a:lstStyle/>
          <a:p>
            <a:r>
              <a:rPr lang="tr-TR"/>
              <a:t>Asıl başlık stili için tıklatın</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lvl1pPr>
              <a:defRPr/>
            </a:lvl1pPr>
          </a:lstStyle>
          <a:p>
            <a:pPr>
              <a:defRPr/>
            </a:pPr>
            <a:fld id="{262BCA74-F21A-4C8D-B6C7-92438276FDFD}"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1012753678"/>
      </p:ext>
    </p:extLst>
  </p:cSld>
  <p:clrMapOvr>
    <a:masterClrMapping/>
  </p:clrMapOvr>
  <p:transition spd="slow"/>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sp>
        <p:nvSpPr>
          <p:cNvPr id="5" name="Freeform 14"/>
          <p:cNvSpPr>
            <a:spLocks/>
          </p:cNvSpPr>
          <p:nvPr/>
        </p:nvSpPr>
        <p:spPr bwMode="hidden">
          <a:xfrm>
            <a:off x="6046788" y="4203700"/>
            <a:ext cx="2876550" cy="714375"/>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6" name="Freeform 18"/>
          <p:cNvSpPr>
            <a:spLocks/>
          </p:cNvSpPr>
          <p:nvPr/>
        </p:nvSpPr>
        <p:spPr bwMode="hidden">
          <a:xfrm>
            <a:off x="2619375" y="4075113"/>
            <a:ext cx="5545138" cy="850900"/>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7" name="Freeform 22"/>
          <p:cNvSpPr>
            <a:spLocks/>
          </p:cNvSpPr>
          <p:nvPr/>
        </p:nvSpPr>
        <p:spPr bwMode="hidden">
          <a:xfrm>
            <a:off x="2828925" y="4087813"/>
            <a:ext cx="5467350" cy="77470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8" name="Freeform 26"/>
          <p:cNvSpPr>
            <a:spLocks/>
          </p:cNvSpPr>
          <p:nvPr/>
        </p:nvSpPr>
        <p:spPr bwMode="hidden">
          <a:xfrm>
            <a:off x="5610225" y="4073525"/>
            <a:ext cx="3306763" cy="652463"/>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9" name="Freeform 10"/>
          <p:cNvSpPr>
            <a:spLocks/>
          </p:cNvSpPr>
          <p:nvPr/>
        </p:nvSpPr>
        <p:spPr bwMode="hidden">
          <a:xfrm>
            <a:off x="211138" y="4059238"/>
            <a:ext cx="8723312" cy="1328737"/>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1367365" y="1437449"/>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10"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11"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2" name="Slide Number Placeholder 5"/>
          <p:cNvSpPr>
            <a:spLocks noGrp="1"/>
          </p:cNvSpPr>
          <p:nvPr>
            <p:ph type="sldNum" sz="quarter" idx="12"/>
          </p:nvPr>
        </p:nvSpPr>
        <p:spPr/>
        <p:txBody>
          <a:bodyPr/>
          <a:lstStyle>
            <a:lvl1pPr>
              <a:defRPr/>
            </a:lvl1pPr>
          </a:lstStyle>
          <a:p>
            <a:pPr>
              <a:defRPr/>
            </a:pPr>
            <a:fld id="{B934543A-68BF-4367-A289-35356A1D0C7B}"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377699734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078E5E2-DE90-4943-BAF2-C29FE62588EA}" type="slidenum">
              <a:rPr lang="en-US"/>
              <a:pPr>
                <a:defRPr/>
              </a:pPr>
              <a:t>‹#›</a:t>
            </a:fld>
            <a:endParaRPr lang="en-US"/>
          </a:p>
        </p:txBody>
      </p:sp>
    </p:spTree>
    <p:extLst>
      <p:ext uri="{BB962C8B-B14F-4D97-AF65-F5344CB8AC3E}">
        <p14:creationId xmlns:p14="http://schemas.microsoft.com/office/powerpoint/2010/main" val="1506393816"/>
      </p:ext>
    </p:extLst>
  </p:cSld>
  <p:clrMapOvr>
    <a:masterClrMapping/>
  </p:clrMapOvr>
  <p:transition>
    <p:zo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3"/>
          <p:cNvSpPr>
            <a:spLocks noGrp="1"/>
          </p:cNvSpPr>
          <p:nvPr>
            <p:ph type="dt" sz="half" idx="15"/>
          </p:nvPr>
        </p:nvSpPr>
        <p:spPr/>
        <p:txBody>
          <a:bodyPr/>
          <a:lstStyle>
            <a:lvl1pPr>
              <a:defRPr/>
            </a:lvl1pPr>
          </a:lstStyle>
          <a:p>
            <a:pPr>
              <a:defRPr/>
            </a:pPr>
            <a:endParaRPr lang="en-US">
              <a:solidFill>
                <a:srgbClr val="073E87"/>
              </a:solidFill>
            </a:endParaRPr>
          </a:p>
        </p:txBody>
      </p:sp>
      <p:sp>
        <p:nvSpPr>
          <p:cNvPr id="6" name="Footer Placeholder 4"/>
          <p:cNvSpPr>
            <a:spLocks noGrp="1"/>
          </p:cNvSpPr>
          <p:nvPr>
            <p:ph type="ftr" sz="quarter" idx="16"/>
          </p:nvPr>
        </p:nvSpPr>
        <p:spPr/>
        <p:txBody>
          <a:bodyPr/>
          <a:lstStyle>
            <a:lvl1pPr>
              <a:defRPr/>
            </a:lvl1pPr>
          </a:lstStyle>
          <a:p>
            <a:pPr>
              <a:defRPr/>
            </a:pPr>
            <a:endParaRPr lang="en-US">
              <a:solidFill>
                <a:srgbClr val="073E87"/>
              </a:solidFill>
            </a:endParaRPr>
          </a:p>
        </p:txBody>
      </p:sp>
      <p:sp>
        <p:nvSpPr>
          <p:cNvPr id="7" name="Slide Number Placeholder 5"/>
          <p:cNvSpPr>
            <a:spLocks noGrp="1"/>
          </p:cNvSpPr>
          <p:nvPr>
            <p:ph type="sldNum" sz="quarter" idx="17"/>
          </p:nvPr>
        </p:nvSpPr>
        <p:spPr/>
        <p:txBody>
          <a:bodyPr/>
          <a:lstStyle>
            <a:lvl1pPr>
              <a:defRPr/>
            </a:lvl1pPr>
          </a:lstStyle>
          <a:p>
            <a:pPr>
              <a:defRPr/>
            </a:pPr>
            <a:fld id="{0B8BD265-8007-4CDC-A296-0C677F84177D}"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1494445289"/>
      </p:ext>
    </p:extLst>
  </p:cSld>
  <p:clrMapOvr>
    <a:masterClrMapping/>
  </p:clrMapOvr>
  <p:transition spd="slow"/>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676656" y="2678113"/>
            <a:ext cx="3822192" cy="639763"/>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8200" y="2678113"/>
            <a:ext cx="3822192" cy="639763"/>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9" name="Slide Number Placeholder 5"/>
          <p:cNvSpPr>
            <a:spLocks noGrp="1"/>
          </p:cNvSpPr>
          <p:nvPr>
            <p:ph type="sldNum" sz="quarter" idx="12"/>
          </p:nvPr>
        </p:nvSpPr>
        <p:spPr/>
        <p:txBody>
          <a:bodyPr/>
          <a:lstStyle>
            <a:lvl1pPr>
              <a:defRPr/>
            </a:lvl1pPr>
          </a:lstStyle>
          <a:p>
            <a:pPr>
              <a:defRPr/>
            </a:pPr>
            <a:fld id="{24D3D205-64C3-44CA-9127-BC0DDD2E9F85}"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1385664343"/>
      </p:ext>
    </p:extLst>
  </p:cSld>
  <p:clrMapOvr>
    <a:masterClrMapping/>
  </p:clrMapOvr>
  <p:transition spd="slow"/>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5" name="Slide Number Placeholder 5"/>
          <p:cNvSpPr>
            <a:spLocks noGrp="1"/>
          </p:cNvSpPr>
          <p:nvPr>
            <p:ph type="sldNum" sz="quarter" idx="12"/>
          </p:nvPr>
        </p:nvSpPr>
        <p:spPr/>
        <p:txBody>
          <a:bodyPr/>
          <a:lstStyle>
            <a:lvl1pPr>
              <a:defRPr/>
            </a:lvl1pPr>
          </a:lstStyle>
          <a:p>
            <a:pPr>
              <a:defRPr/>
            </a:pPr>
            <a:fld id="{3F2C80C0-952B-41D0-9B8B-11DED1054E99}"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1868195956"/>
      </p:ext>
    </p:extLst>
  </p:cSld>
  <p:clrMapOvr>
    <a:masterClrMapping/>
  </p:clrMapOvr>
  <p:transition spd="slow"/>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5" name="Freeform 18"/>
            <p:cNvSpPr>
              <a:spLocks/>
            </p:cNvSpPr>
            <p:nvPr/>
          </p:nvSpPr>
          <p:spPr bwMode="hidden">
            <a:xfrm>
              <a:off x="-308667" y="4319028"/>
              <a:ext cx="8279020" cy="1208091"/>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6" name="Freeform 22"/>
            <p:cNvSpPr>
              <a:spLocks/>
            </p:cNvSpPr>
            <p:nvPr/>
          </p:nvSpPr>
          <p:spPr bwMode="hidden">
            <a:xfrm>
              <a:off x="4286" y="4334834"/>
              <a:ext cx="8165219"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7" name="Freeform 26"/>
            <p:cNvSpPr>
              <a:spLocks/>
            </p:cNvSpPr>
            <p:nvPr/>
          </p:nvSpPr>
          <p:spPr bwMode="hidden">
            <a:xfrm>
              <a:off x="4155651" y="4316769"/>
              <a:ext cx="4940859"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8" name="Freeform 10"/>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9" name="Date Placeholder 1"/>
          <p:cNvSpPr>
            <a:spLocks noGrp="1"/>
          </p:cNvSpPr>
          <p:nvPr>
            <p:ph type="dt" sz="half" idx="10"/>
          </p:nvPr>
        </p:nvSpPr>
        <p:spPr/>
        <p:txBody>
          <a:bodyPr/>
          <a:lstStyle>
            <a:lvl1pPr>
              <a:defRPr/>
            </a:lvl1pPr>
          </a:lstStyle>
          <a:p>
            <a:pPr>
              <a:defRPr/>
            </a:pPr>
            <a:endParaRPr lang="en-US">
              <a:solidFill>
                <a:srgbClr val="073E87"/>
              </a:solidFill>
            </a:endParaRPr>
          </a:p>
        </p:txBody>
      </p:sp>
      <p:sp>
        <p:nvSpPr>
          <p:cNvPr id="10" name="Footer Placeholder 2"/>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1" name="Slide Number Placeholder 3"/>
          <p:cNvSpPr>
            <a:spLocks noGrp="1"/>
          </p:cNvSpPr>
          <p:nvPr>
            <p:ph type="sldNum" sz="quarter" idx="12"/>
          </p:nvPr>
        </p:nvSpPr>
        <p:spPr/>
        <p:txBody>
          <a:bodyPr/>
          <a:lstStyle>
            <a:lvl1pPr>
              <a:defRPr/>
            </a:lvl1pPr>
          </a:lstStyle>
          <a:p>
            <a:pPr>
              <a:defRPr/>
            </a:pPr>
            <a:fld id="{A6A7ED05-0C31-42A2-A219-592C4232BFC0}"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1606916840"/>
      </p:ext>
    </p:extLst>
  </p:cSld>
  <p:clrMapOvr>
    <a:masterClrMapping/>
  </p:clrMapOvr>
  <p:transition spd="slow"/>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8" name="Freeform 18"/>
            <p:cNvSpPr>
              <a:spLocks/>
            </p:cNvSpPr>
            <p:nvPr/>
          </p:nvSpPr>
          <p:spPr bwMode="hidden">
            <a:xfrm>
              <a:off x="-308538" y="4318998"/>
              <a:ext cx="8280254" cy="1208906"/>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9" name="Freeform 22"/>
            <p:cNvSpPr>
              <a:spLocks/>
            </p:cNvSpPr>
            <p:nvPr/>
          </p:nvSpPr>
          <p:spPr bwMode="hidden">
            <a:xfrm>
              <a:off x="4014" y="4334786"/>
              <a:ext cx="8164231" cy="1102902"/>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10" name="Freeform 26"/>
            <p:cNvSpPr>
              <a:spLocks/>
            </p:cNvSpPr>
            <p:nvPr/>
          </p:nvSpPr>
          <p:spPr bwMode="hidden">
            <a:xfrm>
              <a:off x="4157164" y="4316742"/>
              <a:ext cx="4939265" cy="926979"/>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11" name="Freeform 28"/>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4" name="Text Placeholder 3"/>
          <p:cNvSpPr>
            <a:spLocks noGrp="1"/>
          </p:cNvSpPr>
          <p:nvPr>
            <p:ph type="body" sz="half" idx="2"/>
          </p:nvPr>
        </p:nvSpPr>
        <p:spPr>
          <a:xfrm>
            <a:off x="914400" y="3581401"/>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Date Placeholder 4"/>
          <p:cNvSpPr>
            <a:spLocks noGrp="1"/>
          </p:cNvSpPr>
          <p:nvPr>
            <p:ph type="dt" sz="half" idx="10"/>
          </p:nvPr>
        </p:nvSpPr>
        <p:spPr/>
        <p:txBody>
          <a:bodyPr/>
          <a:lstStyle>
            <a:lvl1pPr>
              <a:defRPr/>
            </a:lvl1pPr>
          </a:lstStyle>
          <a:p>
            <a:pPr>
              <a:defRPr/>
            </a:pPr>
            <a:endParaRPr lang="en-US">
              <a:solidFill>
                <a:srgbClr val="073E87"/>
              </a:solidFill>
            </a:endParaRPr>
          </a:p>
        </p:txBody>
      </p:sp>
      <p:sp>
        <p:nvSpPr>
          <p:cNvPr id="13" name="Footer Placeholder 5"/>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4" name="Slide Number Placeholder 6"/>
          <p:cNvSpPr>
            <a:spLocks noGrp="1"/>
          </p:cNvSpPr>
          <p:nvPr>
            <p:ph type="sldNum" sz="quarter" idx="12"/>
          </p:nvPr>
        </p:nvSpPr>
        <p:spPr/>
        <p:txBody>
          <a:bodyPr/>
          <a:lstStyle>
            <a:lvl1pPr>
              <a:defRPr/>
            </a:lvl1pPr>
          </a:lstStyle>
          <a:p>
            <a:pPr>
              <a:defRPr/>
            </a:pPr>
            <a:fld id="{9DC1C32B-0847-425A-947D-3C0FF19FBD5E}"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263116873"/>
      </p:ext>
    </p:extLst>
  </p:cSld>
  <p:clrMapOvr>
    <a:masterClrMapping/>
  </p:clrMapOvr>
  <p:transition spd="slow"/>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8" name="Freeform 18"/>
            <p:cNvSpPr>
              <a:spLocks/>
            </p:cNvSpPr>
            <p:nvPr/>
          </p:nvSpPr>
          <p:spPr bwMode="hidden">
            <a:xfrm>
              <a:off x="-308538" y="4319027"/>
              <a:ext cx="8280254" cy="1208092"/>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9" name="Freeform 22"/>
            <p:cNvSpPr>
              <a:spLocks/>
            </p:cNvSpPr>
            <p:nvPr/>
          </p:nvSpPr>
          <p:spPr bwMode="hidden">
            <a:xfrm>
              <a:off x="4014" y="4334834"/>
              <a:ext cx="8164231"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10" name="Freeform 26"/>
            <p:cNvSpPr>
              <a:spLocks/>
            </p:cNvSpPr>
            <p:nvPr/>
          </p:nvSpPr>
          <p:spPr bwMode="hidden">
            <a:xfrm>
              <a:off x="4157164" y="4316769"/>
              <a:ext cx="4939265"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11" name="Freeform 10"/>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2" name="Title 1"/>
          <p:cNvSpPr>
            <a:spLocks noGrp="1"/>
          </p:cNvSpPr>
          <p:nvPr>
            <p:ph type="title"/>
          </p:nvPr>
        </p:nvSpPr>
        <p:spPr>
          <a:xfrm>
            <a:off x="4874157" y="338667"/>
            <a:ext cx="3812645" cy="2429935"/>
          </a:xfrm>
        </p:spPr>
        <p:txBody>
          <a:bodyPr anchor="b">
            <a:normAutofit/>
          </a:bodyPr>
          <a:lstStyle>
            <a:lvl1pPr algn="l">
              <a:defRPr sz="2800" b="0">
                <a:solidFill>
                  <a:srgbClr val="FFFFFF"/>
                </a:solidFill>
              </a:defRPr>
            </a:lvl1pPr>
          </a:lstStyle>
          <a:p>
            <a:r>
              <a:rPr lang="tr-TR"/>
              <a:t>Asıl başlık stili için tıklatın</a:t>
            </a:r>
            <a:endParaRPr lang="en-US" dirty="0"/>
          </a:p>
        </p:txBody>
      </p:sp>
      <p:sp>
        <p:nvSpPr>
          <p:cNvPr id="4" name="Text Placeholder 3"/>
          <p:cNvSpPr>
            <a:spLocks noGrp="1"/>
          </p:cNvSpPr>
          <p:nvPr>
            <p:ph type="body" sz="half" idx="2"/>
          </p:nvPr>
        </p:nvSpPr>
        <p:spPr>
          <a:xfrm>
            <a:off x="4868335"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endParaRPr lang="en-US" noProof="0" dirty="0"/>
          </a:p>
        </p:txBody>
      </p:sp>
      <p:sp>
        <p:nvSpPr>
          <p:cNvPr id="12" name="Date Placeholder 4"/>
          <p:cNvSpPr>
            <a:spLocks noGrp="1"/>
          </p:cNvSpPr>
          <p:nvPr>
            <p:ph type="dt" sz="half" idx="10"/>
          </p:nvPr>
        </p:nvSpPr>
        <p:spPr/>
        <p:txBody>
          <a:bodyPr/>
          <a:lstStyle>
            <a:lvl1pPr>
              <a:defRPr/>
            </a:lvl1pPr>
          </a:lstStyle>
          <a:p>
            <a:pPr>
              <a:defRPr/>
            </a:pPr>
            <a:endParaRPr lang="en-US">
              <a:solidFill>
                <a:srgbClr val="073E87"/>
              </a:solidFill>
            </a:endParaRPr>
          </a:p>
        </p:txBody>
      </p:sp>
      <p:sp>
        <p:nvSpPr>
          <p:cNvPr id="13" name="Footer Placeholder 5"/>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4" name="Slide Number Placeholder 6"/>
          <p:cNvSpPr>
            <a:spLocks noGrp="1"/>
          </p:cNvSpPr>
          <p:nvPr>
            <p:ph type="sldNum" sz="quarter" idx="12"/>
          </p:nvPr>
        </p:nvSpPr>
        <p:spPr/>
        <p:txBody>
          <a:bodyPr/>
          <a:lstStyle>
            <a:lvl1pPr>
              <a:defRPr/>
            </a:lvl1pPr>
          </a:lstStyle>
          <a:p>
            <a:pPr>
              <a:defRPr/>
            </a:pPr>
            <a:fld id="{2EE09CE8-18A7-4AE6-A9D7-47C0F7345B71}"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996319563"/>
      </p:ext>
    </p:extLst>
  </p:cSld>
  <p:clrMapOvr>
    <a:masterClrMapping/>
  </p:clrMapOvr>
  <p:transition spd="slow"/>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6" name="Slide Number Placeholder 5"/>
          <p:cNvSpPr>
            <a:spLocks noGrp="1"/>
          </p:cNvSpPr>
          <p:nvPr>
            <p:ph type="sldNum" sz="quarter" idx="12"/>
          </p:nvPr>
        </p:nvSpPr>
        <p:spPr/>
        <p:txBody>
          <a:bodyPr/>
          <a:lstStyle>
            <a:lvl1pPr>
              <a:defRPr/>
            </a:lvl1pPr>
          </a:lstStyle>
          <a:p>
            <a:pPr>
              <a:defRPr/>
            </a:pPr>
            <a:fld id="{5B5DA6B2-0E4E-4FF6-8FE1-0F0A17F1BDC5}"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323492945"/>
      </p:ext>
    </p:extLst>
  </p:cSld>
  <p:clrMapOvr>
    <a:masterClrMapping/>
  </p:clrMapOvr>
  <p:transition spd="slow"/>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7" name="Freeform 18"/>
            <p:cNvSpPr>
              <a:spLocks/>
            </p:cNvSpPr>
            <p:nvPr/>
          </p:nvSpPr>
          <p:spPr bwMode="hidden">
            <a:xfrm>
              <a:off x="-308538" y="4318998"/>
              <a:ext cx="8280254" cy="1208906"/>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8" name="Freeform 22"/>
            <p:cNvSpPr>
              <a:spLocks/>
            </p:cNvSpPr>
            <p:nvPr/>
          </p:nvSpPr>
          <p:spPr bwMode="hidden">
            <a:xfrm>
              <a:off x="4014" y="4334786"/>
              <a:ext cx="8164231" cy="1102902"/>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9" name="Freeform 26"/>
            <p:cNvSpPr>
              <a:spLocks/>
            </p:cNvSpPr>
            <p:nvPr/>
          </p:nvSpPr>
          <p:spPr bwMode="hidden">
            <a:xfrm>
              <a:off x="4157164" y="4316742"/>
              <a:ext cx="4939265" cy="926979"/>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10" name="Freeform 19"/>
            <p:cNvSpPr>
              <a:spLocks/>
            </p:cNvSpPr>
            <p:nvPr/>
          </p:nvSpPr>
          <p:spPr bwMode="hidden">
            <a:xfrm>
              <a:off x="-3905250" y="4294188"/>
              <a:ext cx="13011150"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1447801"/>
            <a:ext cx="6019800" cy="448733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solidFill>
                <a:srgbClr val="073E87"/>
              </a:solidFill>
            </a:endParaRPr>
          </a:p>
        </p:txBody>
      </p:sp>
      <p:sp>
        <p:nvSpPr>
          <p:cNvPr id="12" name="Footer Placeholder 4"/>
          <p:cNvSpPr>
            <a:spLocks noGrp="1"/>
          </p:cNvSpPr>
          <p:nvPr>
            <p:ph type="ftr" sz="quarter" idx="11"/>
          </p:nvPr>
        </p:nvSpPr>
        <p:spPr/>
        <p:txBody>
          <a:bodyPr/>
          <a:lstStyle>
            <a:lvl1pPr>
              <a:defRPr/>
            </a:lvl1pPr>
          </a:lstStyle>
          <a:p>
            <a:pPr>
              <a:defRPr/>
            </a:pPr>
            <a:endParaRPr lang="en-US">
              <a:solidFill>
                <a:srgbClr val="073E87"/>
              </a:solidFill>
            </a:endParaRPr>
          </a:p>
        </p:txBody>
      </p:sp>
      <p:sp>
        <p:nvSpPr>
          <p:cNvPr id="13" name="Slide Number Placeholder 5"/>
          <p:cNvSpPr>
            <a:spLocks noGrp="1"/>
          </p:cNvSpPr>
          <p:nvPr>
            <p:ph type="sldNum" sz="quarter" idx="12"/>
          </p:nvPr>
        </p:nvSpPr>
        <p:spPr/>
        <p:txBody>
          <a:bodyPr/>
          <a:lstStyle>
            <a:lvl1pPr>
              <a:defRPr/>
            </a:lvl1pPr>
          </a:lstStyle>
          <a:p>
            <a:pPr>
              <a:defRPr/>
            </a:pPr>
            <a:fld id="{981E86AF-84EA-49C3-BFB3-D7CA17D667BB}" type="slidenum">
              <a:rPr lang="en-US" altLang="tr-TR">
                <a:solidFill>
                  <a:srgbClr val="073E87"/>
                </a:solidFill>
              </a:rPr>
              <a:pPr>
                <a:defRPr/>
              </a:pPr>
              <a:t>‹#›</a:t>
            </a:fld>
            <a:endParaRPr lang="en-US" altLang="tr-TR">
              <a:solidFill>
                <a:srgbClr val="073E87"/>
              </a:solidFill>
            </a:endParaRPr>
          </a:p>
        </p:txBody>
      </p:sp>
    </p:spTree>
    <p:extLst>
      <p:ext uri="{BB962C8B-B14F-4D97-AF65-F5344CB8AC3E}">
        <p14:creationId xmlns:p14="http://schemas.microsoft.com/office/powerpoint/2010/main" val="2204830188"/>
      </p:ext>
    </p:extLst>
  </p:cSld>
  <p:clrMapOvr>
    <a:masterClrMapping/>
  </p:clrMapOvr>
  <p:transition spd="slow"/>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userDrawn="1">
  <p:cSld name="2_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338138"/>
            <a:ext cx="5904656" cy="1252537"/>
          </a:xfrm>
          <a:solidFill>
            <a:schemeClr val="bg1"/>
          </a:solidFill>
        </p:spPr>
        <p:txBody>
          <a:bodyPr/>
          <a:lstStyle>
            <a:lvl1pPr>
              <a:defRPr sz="2800" baseline="0">
                <a:solidFill>
                  <a:srgbClr val="FF0000"/>
                </a:solidFill>
              </a:defRPr>
            </a:lvl1pPr>
          </a:lstStyle>
          <a:p>
            <a:r>
              <a:rPr lang="tr-TR"/>
              <a:t>Asıl başlık stili için tıklatın</a:t>
            </a:r>
            <a:endParaRPr lang="tr-TR" dirty="0"/>
          </a:p>
        </p:txBody>
      </p:sp>
      <p:sp>
        <p:nvSpPr>
          <p:cNvPr id="3" name="Rectangle 6"/>
          <p:cNvSpPr>
            <a:spLocks noGrp="1" noChangeArrowheads="1"/>
          </p:cNvSpPr>
          <p:nvPr>
            <p:ph type="sldNum" sz="quarter" idx="10"/>
          </p:nvPr>
        </p:nvSpPr>
        <p:spPr/>
        <p:txBody>
          <a:bodyPr/>
          <a:lstStyle>
            <a:lvl1pPr>
              <a:defRPr/>
            </a:lvl1pPr>
          </a:lstStyle>
          <a:p>
            <a:pPr>
              <a:defRPr/>
            </a:pPr>
            <a:fld id="{BC7A256D-A62E-4D24-8B7C-6CF09778CFC4}" type="slidenum">
              <a:rPr lang="en-US" altLang="tr-TR">
                <a:solidFill>
                  <a:srgbClr val="073E87"/>
                </a:solidFill>
              </a:rPr>
              <a:pPr>
                <a:defRPr/>
              </a:pPr>
              <a:t>‹#›</a:t>
            </a:fld>
            <a:endParaRPr lang="en-US" altLang="tr-TR">
              <a:solidFill>
                <a:srgbClr val="073E87"/>
              </a:solidFill>
            </a:endParaRPr>
          </a:p>
        </p:txBody>
      </p:sp>
      <p:sp>
        <p:nvSpPr>
          <p:cNvPr id="4" name="Rectangle 4"/>
          <p:cNvSpPr>
            <a:spLocks noGrp="1" noChangeArrowheads="1"/>
          </p:cNvSpPr>
          <p:nvPr>
            <p:ph type="dt" sz="half" idx="11"/>
          </p:nvPr>
        </p:nvSpPr>
        <p:spPr/>
        <p:txBody>
          <a:bodyPr/>
          <a:lstStyle>
            <a:lvl1pPr>
              <a:defRPr/>
            </a:lvl1pPr>
          </a:lstStyle>
          <a:p>
            <a:pPr>
              <a:defRPr/>
            </a:pPr>
            <a:endParaRPr lang="en-US">
              <a:solidFill>
                <a:srgbClr val="073E87"/>
              </a:solidFill>
            </a:endParaRPr>
          </a:p>
        </p:txBody>
      </p:sp>
    </p:spTree>
    <p:extLst>
      <p:ext uri="{BB962C8B-B14F-4D97-AF65-F5344CB8AC3E}">
        <p14:creationId xmlns:p14="http://schemas.microsoft.com/office/powerpoint/2010/main" val="375473227"/>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4E25F086-DF33-4A09-A4BA-29E01FBBD69F}" type="slidenum">
              <a:rPr lang="en-US"/>
              <a:pPr>
                <a:defRPr/>
              </a:pPr>
              <a:t>‹#›</a:t>
            </a:fld>
            <a:endParaRPr lang="en-US"/>
          </a:p>
        </p:txBody>
      </p:sp>
    </p:spTree>
    <p:extLst>
      <p:ext uri="{BB962C8B-B14F-4D97-AF65-F5344CB8AC3E}">
        <p14:creationId xmlns:p14="http://schemas.microsoft.com/office/powerpoint/2010/main" val="2903153825"/>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945C71C3-70FE-473F-B54B-ADC7588FA175}" type="slidenum">
              <a:rPr lang="en-US"/>
              <a:pPr>
                <a:defRPr/>
              </a:pPr>
              <a:t>‹#›</a:t>
            </a:fld>
            <a:endParaRPr lang="en-US"/>
          </a:p>
        </p:txBody>
      </p:sp>
    </p:spTree>
    <p:extLst>
      <p:ext uri="{BB962C8B-B14F-4D97-AF65-F5344CB8AC3E}">
        <p14:creationId xmlns:p14="http://schemas.microsoft.com/office/powerpoint/2010/main" val="679068941"/>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16448DDC-F1C9-4AC0-B258-60C4B2481DAA}" type="slidenum">
              <a:rPr lang="en-US"/>
              <a:pPr>
                <a:defRPr/>
              </a:pPr>
              <a:t>‹#›</a:t>
            </a:fld>
            <a:endParaRPr lang="en-US"/>
          </a:p>
        </p:txBody>
      </p:sp>
    </p:spTree>
    <p:extLst>
      <p:ext uri="{BB962C8B-B14F-4D97-AF65-F5344CB8AC3E}">
        <p14:creationId xmlns:p14="http://schemas.microsoft.com/office/powerpoint/2010/main" val="301220799"/>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484144D9-13A1-4794-8F54-81EBBBBF8DF2}" type="slidenum">
              <a:rPr lang="en-US"/>
              <a:pPr>
                <a:defRPr/>
              </a:pPr>
              <a:t>‹#›</a:t>
            </a:fld>
            <a:endParaRPr lang="en-US"/>
          </a:p>
        </p:txBody>
      </p:sp>
    </p:spTree>
    <p:extLst>
      <p:ext uri="{BB962C8B-B14F-4D97-AF65-F5344CB8AC3E}">
        <p14:creationId xmlns:p14="http://schemas.microsoft.com/office/powerpoint/2010/main" val="1486221786"/>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482966DE-25F8-4C1C-9153-B1FD4C2F3FB5}" type="slidenum">
              <a:rPr lang="en-US"/>
              <a:pPr>
                <a:defRPr/>
              </a:pPr>
              <a:t>‹#›</a:t>
            </a:fld>
            <a:endParaRPr lang="en-US"/>
          </a:p>
        </p:txBody>
      </p:sp>
    </p:spTree>
    <p:extLst>
      <p:ext uri="{BB962C8B-B14F-4D97-AF65-F5344CB8AC3E}">
        <p14:creationId xmlns:p14="http://schemas.microsoft.com/office/powerpoint/2010/main" val="3566553134"/>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6.jpe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t>Ana başlık stilini düzenlemek için tıklatın</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mn-lt"/>
              </a:defRPr>
            </a:lvl1pPr>
          </a:lstStyle>
          <a:p>
            <a:pPr>
              <a:defRPr/>
            </a:pPr>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mn-lt"/>
              </a:defRPr>
            </a:lvl1pPr>
          </a:lstStyle>
          <a:p>
            <a:pPr>
              <a:defRPr/>
            </a:pPr>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entury Gothic" panose="020B0502020202020204" pitchFamily="34" charset="0"/>
              </a:defRPr>
            </a:lvl1pPr>
          </a:lstStyle>
          <a:p>
            <a:pPr>
              <a:defRPr/>
            </a:pPr>
            <a:fld id="{AED41702-F65E-4392-8FED-D85830B01D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9691" r:id="rId1"/>
    <p:sldLayoutId id="2147489692" r:id="rId2"/>
    <p:sldLayoutId id="2147489693" r:id="rId3"/>
    <p:sldLayoutId id="2147489694" r:id="rId4"/>
    <p:sldLayoutId id="2147489695" r:id="rId5"/>
    <p:sldLayoutId id="2147489696" r:id="rId6"/>
    <p:sldLayoutId id="2147489697" r:id="rId7"/>
    <p:sldLayoutId id="2147489698" r:id="rId8"/>
    <p:sldLayoutId id="2147489699" r:id="rId9"/>
    <p:sldLayoutId id="2147489700" r:id="rId10"/>
    <p:sldLayoutId id="2147489701" r:id="rId11"/>
    <p:sldLayoutId id="2147489713" r:id="rId12"/>
  </p:sldLayoutIdLst>
  <p:transition>
    <p:zoom/>
  </p:transition>
  <p:hf hdr="0" ftr="0" dt="0"/>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447800" y="274638"/>
            <a:ext cx="73136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t>Ana başlık stilini düzenlemek için tıklatın</a:t>
            </a:r>
          </a:p>
        </p:txBody>
      </p:sp>
      <p:sp>
        <p:nvSpPr>
          <p:cNvPr id="2051" name="Rectangle 3"/>
          <p:cNvSpPr>
            <a:spLocks noGrp="1" noChangeArrowheads="1"/>
          </p:cNvSpPr>
          <p:nvPr>
            <p:ph type="body" idx="1"/>
          </p:nvPr>
        </p:nvSpPr>
        <p:spPr bwMode="auto">
          <a:xfrm>
            <a:off x="1447800" y="1600200"/>
            <a:ext cx="731361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1035" name="Rectangle 11"/>
          <p:cNvSpPr>
            <a:spLocks noGrp="1" noChangeArrowheads="1"/>
          </p:cNvSpPr>
          <p:nvPr>
            <p:ph type="dt" sz="half" idx="2"/>
          </p:nvPr>
        </p:nvSpPr>
        <p:spPr bwMode="auto">
          <a:xfrm>
            <a:off x="1443038"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36" name="Rectangle 12"/>
          <p:cNvSpPr>
            <a:spLocks noGrp="1" noChangeArrowheads="1"/>
          </p:cNvSpPr>
          <p:nvPr>
            <p:ph type="ftr" sz="quarter" idx="3"/>
          </p:nvPr>
        </p:nvSpPr>
        <p:spPr bwMode="auto">
          <a:xfrm>
            <a:off x="3733800" y="6524625"/>
            <a:ext cx="2895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n-US"/>
          </a:p>
        </p:txBody>
      </p:sp>
      <p:sp>
        <p:nvSpPr>
          <p:cNvPr id="1037" name="Rectangle 13"/>
          <p:cNvSpPr>
            <a:spLocks noGrp="1" noChangeArrowheads="1"/>
          </p:cNvSpPr>
          <p:nvPr>
            <p:ph type="sldNum" sz="quarter" idx="4"/>
          </p:nvPr>
        </p:nvSpPr>
        <p:spPr bwMode="auto">
          <a:xfrm>
            <a:off x="6781800"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185A2C0-703E-4B7B-B0C4-E99E1A4D5E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9702" r:id="rId1"/>
    <p:sldLayoutId id="2147489703" r:id="rId2"/>
    <p:sldLayoutId id="2147489704" r:id="rId3"/>
    <p:sldLayoutId id="2147489705" r:id="rId4"/>
    <p:sldLayoutId id="2147489706" r:id="rId5"/>
    <p:sldLayoutId id="2147489707" r:id="rId6"/>
    <p:sldLayoutId id="2147489708" r:id="rId7"/>
    <p:sldLayoutId id="2147489709" r:id="rId8"/>
    <p:sldLayoutId id="2147489710" r:id="rId9"/>
    <p:sldLayoutId id="2147489711" r:id="rId10"/>
    <p:sldLayoutId id="2147489712" r:id="rId11"/>
    <p:sldLayoutId id="2147489714" r:id="rId12"/>
  </p:sldLayoutIdLst>
  <p:transition>
    <p:zoom/>
  </p:transition>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itchFamily="34" charset="0"/>
        </a:defRPr>
      </a:lvl2pPr>
      <a:lvl3pPr algn="l" rtl="0" eaLnBrk="0" fontAlgn="base" hangingPunct="0">
        <a:spcBef>
          <a:spcPct val="0"/>
        </a:spcBef>
        <a:spcAft>
          <a:spcPct val="0"/>
        </a:spcAft>
        <a:defRPr sz="3600">
          <a:solidFill>
            <a:schemeClr val="tx2"/>
          </a:solidFill>
          <a:latin typeface="Arial" pitchFamily="34" charset="0"/>
        </a:defRPr>
      </a:lvl3pPr>
      <a:lvl4pPr algn="l" rtl="0" eaLnBrk="0" fontAlgn="base" hangingPunct="0">
        <a:spcBef>
          <a:spcPct val="0"/>
        </a:spcBef>
        <a:spcAft>
          <a:spcPct val="0"/>
        </a:spcAft>
        <a:defRPr sz="3600">
          <a:solidFill>
            <a:schemeClr val="tx2"/>
          </a:solidFill>
          <a:latin typeface="Arial" pitchFamily="34" charset="0"/>
        </a:defRPr>
      </a:lvl4pPr>
      <a:lvl5pPr algn="l" rtl="0" eaLnBrk="0" fontAlgn="base" hangingPunct="0">
        <a:spcBef>
          <a:spcPct val="0"/>
        </a:spcBef>
        <a:spcAft>
          <a:spcPct val="0"/>
        </a:spcAft>
        <a:defRPr sz="3600">
          <a:solidFill>
            <a:schemeClr val="tx2"/>
          </a:solidFill>
          <a:latin typeface="Arial" pitchFamily="34" charset="0"/>
        </a:defRPr>
      </a:lvl5pPr>
      <a:lvl6pPr marL="457200" algn="l" rtl="0" eaLnBrk="1" fontAlgn="base" hangingPunct="1">
        <a:spcBef>
          <a:spcPct val="0"/>
        </a:spcBef>
        <a:spcAft>
          <a:spcPct val="0"/>
        </a:spcAft>
        <a:defRPr sz="3600">
          <a:solidFill>
            <a:schemeClr val="tx2"/>
          </a:solidFill>
          <a:latin typeface="Arial" pitchFamily="34" charset="0"/>
        </a:defRPr>
      </a:lvl6pPr>
      <a:lvl7pPr marL="914400" algn="l" rtl="0" eaLnBrk="1" fontAlgn="base" hangingPunct="1">
        <a:spcBef>
          <a:spcPct val="0"/>
        </a:spcBef>
        <a:spcAft>
          <a:spcPct val="0"/>
        </a:spcAft>
        <a:defRPr sz="3600">
          <a:solidFill>
            <a:schemeClr val="tx2"/>
          </a:solidFill>
          <a:latin typeface="Arial" pitchFamily="34" charset="0"/>
        </a:defRPr>
      </a:lvl7pPr>
      <a:lvl8pPr marL="1371600" algn="l" rtl="0" eaLnBrk="1" fontAlgn="base" hangingPunct="1">
        <a:spcBef>
          <a:spcPct val="0"/>
        </a:spcBef>
        <a:spcAft>
          <a:spcPct val="0"/>
        </a:spcAft>
        <a:defRPr sz="3600">
          <a:solidFill>
            <a:schemeClr val="tx2"/>
          </a:solidFill>
          <a:latin typeface="Arial" pitchFamily="34" charset="0"/>
        </a:defRPr>
      </a:lvl8pPr>
      <a:lvl9pPr marL="1828800" algn="l" rtl="0" eaLnBrk="1" fontAlgn="base" hangingPunct="1">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t>Asıl başlık stili için tıklatın</a:t>
            </a:r>
            <a:endParaRPr lang="en-US"/>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prstClr val="black">
                    <a:tint val="75000"/>
                  </a:prstClr>
                </a:solidFill>
                <a:latin typeface="Arial" charset="0"/>
                <a:ea typeface="ＭＳ Ｐゴシック" pitchFamily="48" charset="-128"/>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prstClr val="black">
                    <a:tint val="75000"/>
                  </a:prstClr>
                </a:solidFill>
                <a:latin typeface="Arial" charset="0"/>
                <a:ea typeface="ＭＳ Ｐゴシック" pitchFamily="48" charset="-128"/>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anose="020B0604020202020204" pitchFamily="34" charset="0"/>
                <a:ea typeface="ＭＳ Ｐゴシック" panose="020B0600070205080204" pitchFamily="34" charset="-128"/>
                <a:cs typeface="Arial" panose="020B0604020202020204" pitchFamily="34" charset="0"/>
              </a:defRPr>
            </a:lvl1pPr>
          </a:lstStyle>
          <a:p>
            <a:pPr>
              <a:defRPr/>
            </a:pPr>
            <a:fld id="{CC1536CF-1328-4EB4-BF69-6A8A9106FD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9715" r:id="rId1"/>
    <p:sldLayoutId id="2147489716" r:id="rId2"/>
    <p:sldLayoutId id="2147489717" r:id="rId3"/>
    <p:sldLayoutId id="2147489718" r:id="rId4"/>
    <p:sldLayoutId id="2147489719" r:id="rId5"/>
    <p:sldLayoutId id="2147489720" r:id="rId6"/>
    <p:sldLayoutId id="2147489721" r:id="rId7"/>
    <p:sldLayoutId id="2147489722" r:id="rId8"/>
    <p:sldLayoutId id="2147489723" r:id="rId9"/>
    <p:sldLayoutId id="2147489724" r:id="rId10"/>
    <p:sldLayoutId id="2147489725" r:id="rId11"/>
    <p:sldLayoutId id="2147489726"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800" b="1">
              <a:solidFill>
                <a:prstClr val="white"/>
              </a:solidFill>
            </a:endParaRPr>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5" name="Freeform 14"/>
            <p:cNvSpPr>
              <a:spLocks/>
            </p:cNvSpPr>
            <p:nvPr/>
          </p:nvSpPr>
          <p:spPr bwMode="hidden">
            <a:xfrm>
              <a:off x="4810006" y="4499677"/>
              <a:ext cx="4295986" cy="1016152"/>
            </a:xfrm>
            <a:custGeom>
              <a:avLst/>
              <a:gdLst>
                <a:gd name="T0" fmla="*/ 2147483646 w 2706"/>
                <a:gd name="T1" fmla="*/ 0 h 640"/>
                <a:gd name="T2" fmla="*/ 2147483646 w 2706"/>
                <a:gd name="T3" fmla="*/ 0 h 640"/>
                <a:gd name="T4" fmla="*/ 2147483646 w 2706"/>
                <a:gd name="T5" fmla="*/ 2147483646 h 640"/>
                <a:gd name="T6" fmla="*/ 2147483646 w 2706"/>
                <a:gd name="T7" fmla="*/ 2147483646 h 640"/>
                <a:gd name="T8" fmla="*/ 2147483646 w 2706"/>
                <a:gd name="T9" fmla="*/ 2147483646 h 640"/>
                <a:gd name="T10" fmla="*/ 2147483646 w 2706"/>
                <a:gd name="T11" fmla="*/ 2147483646 h 640"/>
                <a:gd name="T12" fmla="*/ 2147483646 w 2706"/>
                <a:gd name="T13" fmla="*/ 2147483646 h 640"/>
                <a:gd name="T14" fmla="*/ 2147483646 w 2706"/>
                <a:gd name="T15" fmla="*/ 2147483646 h 640"/>
                <a:gd name="T16" fmla="*/ 2147483646 w 2706"/>
                <a:gd name="T17" fmla="*/ 2147483646 h 640"/>
                <a:gd name="T18" fmla="*/ 2147483646 w 2706"/>
                <a:gd name="T19" fmla="*/ 2147483646 h 640"/>
                <a:gd name="T20" fmla="*/ 2147483646 w 2706"/>
                <a:gd name="T21" fmla="*/ 2147483646 h 640"/>
                <a:gd name="T22" fmla="*/ 2147483646 w 2706"/>
                <a:gd name="T23" fmla="*/ 2147483646 h 640"/>
                <a:gd name="T24" fmla="*/ 2147483646 w 2706"/>
                <a:gd name="T25" fmla="*/ 2147483646 h 640"/>
                <a:gd name="T26" fmla="*/ 2147483646 w 2706"/>
                <a:gd name="T27" fmla="*/ 2147483646 h 640"/>
                <a:gd name="T28" fmla="*/ 2147483646 w 2706"/>
                <a:gd name="T29" fmla="*/ 2147483646 h 640"/>
                <a:gd name="T30" fmla="*/ 2147483646 w 2706"/>
                <a:gd name="T31" fmla="*/ 2147483646 h 640"/>
                <a:gd name="T32" fmla="*/ 2147483646 w 2706"/>
                <a:gd name="T33" fmla="*/ 2147483646 h 640"/>
                <a:gd name="T34" fmla="*/ 2147483646 w 2706"/>
                <a:gd name="T35" fmla="*/ 2147483646 h 640"/>
                <a:gd name="T36" fmla="*/ 0 w 2706"/>
                <a:gd name="T37" fmla="*/ 2147483646 h 640"/>
                <a:gd name="T38" fmla="*/ 0 w 2706"/>
                <a:gd name="T39" fmla="*/ 2147483646 h 640"/>
                <a:gd name="T40" fmla="*/ 2147483646 w 2706"/>
                <a:gd name="T41" fmla="*/ 2147483646 h 640"/>
                <a:gd name="T42" fmla="*/ 2147483646 w 2706"/>
                <a:gd name="T43" fmla="*/ 2147483646 h 640"/>
                <a:gd name="T44" fmla="*/ 2147483646 w 2706"/>
                <a:gd name="T45" fmla="*/ 2147483646 h 640"/>
                <a:gd name="T46" fmla="*/ 2147483646 w 2706"/>
                <a:gd name="T47" fmla="*/ 2147483646 h 640"/>
                <a:gd name="T48" fmla="*/ 2147483646 w 2706"/>
                <a:gd name="T49" fmla="*/ 2147483646 h 640"/>
                <a:gd name="T50" fmla="*/ 2147483646 w 2706"/>
                <a:gd name="T51" fmla="*/ 2147483646 h 640"/>
                <a:gd name="T52" fmla="*/ 2147483646 w 2706"/>
                <a:gd name="T53" fmla="*/ 2147483646 h 640"/>
                <a:gd name="T54" fmla="*/ 2147483646 w 2706"/>
                <a:gd name="T55" fmla="*/ 2147483646 h 640"/>
                <a:gd name="T56" fmla="*/ 2147483646 w 2706"/>
                <a:gd name="T57" fmla="*/ 2147483646 h 640"/>
                <a:gd name="T58" fmla="*/ 2147483646 w 2706"/>
                <a:gd name="T59" fmla="*/ 2147483646 h 640"/>
                <a:gd name="T60" fmla="*/ 2147483646 w 2706"/>
                <a:gd name="T61" fmla="*/ 2147483646 h 640"/>
                <a:gd name="T62" fmla="*/ 2147483646 w 2706"/>
                <a:gd name="T63" fmla="*/ 2147483646 h 640"/>
                <a:gd name="T64" fmla="*/ 2147483646 w 2706"/>
                <a:gd name="T65" fmla="*/ 2147483646 h 640"/>
                <a:gd name="T66" fmla="*/ 2147483646 w 2706"/>
                <a:gd name="T67" fmla="*/ 2147483646 h 640"/>
                <a:gd name="T68" fmla="*/ 2147483646 w 2706"/>
                <a:gd name="T69" fmla="*/ 2147483646 h 640"/>
                <a:gd name="T70" fmla="*/ 2147483646 w 2706"/>
                <a:gd name="T71" fmla="*/ 2147483646 h 640"/>
                <a:gd name="T72" fmla="*/ 2147483646 w 2706"/>
                <a:gd name="T73" fmla="*/ 2147483646 h 640"/>
                <a:gd name="T74" fmla="*/ 2147483646 w 2706"/>
                <a:gd name="T75" fmla="*/ 2147483646 h 640"/>
                <a:gd name="T76" fmla="*/ 2147483646 w 2706"/>
                <a:gd name="T77" fmla="*/ 2147483646 h 640"/>
                <a:gd name="T78" fmla="*/ 2147483646 w 2706"/>
                <a:gd name="T79" fmla="*/ 2147483646 h 640"/>
                <a:gd name="T80" fmla="*/ 2147483646 w 2706"/>
                <a:gd name="T81" fmla="*/ 2147483646 h 640"/>
                <a:gd name="T82" fmla="*/ 2147483646 w 2706"/>
                <a:gd name="T83" fmla="*/ 2147483646 h 640"/>
                <a:gd name="T84" fmla="*/ 2147483646 w 2706"/>
                <a:gd name="T85" fmla="*/ 2147483646 h 640"/>
                <a:gd name="T86" fmla="*/ 2147483646 w 2706"/>
                <a:gd name="T87" fmla="*/ 2147483646 h 640"/>
                <a:gd name="T88" fmla="*/ 2147483646 w 2706"/>
                <a:gd name="T89" fmla="*/ 2147483646 h 640"/>
                <a:gd name="T90" fmla="*/ 2147483646 w 2706"/>
                <a:gd name="T91" fmla="*/ 2147483646 h 640"/>
                <a:gd name="T92" fmla="*/ 2147483646 w 2706"/>
                <a:gd name="T93" fmla="*/ 2147483646 h 640"/>
                <a:gd name="T94" fmla="*/ 2147483646 w 2706"/>
                <a:gd name="T95" fmla="*/ 2147483646 h 640"/>
                <a:gd name="T96" fmla="*/ 2147483646 w 2706"/>
                <a:gd name="T97" fmla="*/ 2147483646 h 640"/>
                <a:gd name="T98" fmla="*/ 2147483646 w 2706"/>
                <a:gd name="T99" fmla="*/ 2147483646 h 640"/>
                <a:gd name="T100" fmla="*/ 2147483646 w 2706"/>
                <a:gd name="T101" fmla="*/ 2147483646 h 640"/>
                <a:gd name="T102" fmla="*/ 2147483646 w 2706"/>
                <a:gd name="T103" fmla="*/ 2147483646 h 640"/>
                <a:gd name="T104" fmla="*/ 2147483646 w 2706"/>
                <a:gd name="T105" fmla="*/ 2147483646 h 640"/>
                <a:gd name="T106" fmla="*/ 2147483646 w 2706"/>
                <a:gd name="T107" fmla="*/ 0 h 640"/>
                <a:gd name="T108" fmla="*/ 2147483646 w 2706"/>
                <a:gd name="T109" fmla="*/ 0 h 640"/>
                <a:gd name="T110" fmla="*/ 2147483646 w 2706"/>
                <a:gd name="T111" fmla="*/ 0 h 640"/>
                <a:gd name="T112" fmla="*/ 2147483646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1036" name="Freeform 18"/>
            <p:cNvSpPr>
              <a:spLocks/>
            </p:cNvSpPr>
            <p:nvPr/>
          </p:nvSpPr>
          <p:spPr bwMode="hidden">
            <a:xfrm>
              <a:off x="-308667" y="4319028"/>
              <a:ext cx="8279020" cy="1208091"/>
            </a:xfrm>
            <a:custGeom>
              <a:avLst/>
              <a:gdLst>
                <a:gd name="T0" fmla="*/ 2147483646 w 5216"/>
                <a:gd name="T1" fmla="*/ 2147483646 h 762"/>
                <a:gd name="T2" fmla="*/ 2147483646 w 5216"/>
                <a:gd name="T3" fmla="*/ 2147483646 h 762"/>
                <a:gd name="T4" fmla="*/ 2147483646 w 5216"/>
                <a:gd name="T5" fmla="*/ 2147483646 h 762"/>
                <a:gd name="T6" fmla="*/ 2147483646 w 5216"/>
                <a:gd name="T7" fmla="*/ 2147483646 h 762"/>
                <a:gd name="T8" fmla="*/ 2147483646 w 5216"/>
                <a:gd name="T9" fmla="*/ 2147483646 h 762"/>
                <a:gd name="T10" fmla="*/ 2147483646 w 5216"/>
                <a:gd name="T11" fmla="*/ 2147483646 h 762"/>
                <a:gd name="T12" fmla="*/ 2147483646 w 5216"/>
                <a:gd name="T13" fmla="*/ 2147483646 h 762"/>
                <a:gd name="T14" fmla="*/ 2147483646 w 5216"/>
                <a:gd name="T15" fmla="*/ 2147483646 h 762"/>
                <a:gd name="T16" fmla="*/ 2147483646 w 5216"/>
                <a:gd name="T17" fmla="*/ 2147483646 h 762"/>
                <a:gd name="T18" fmla="*/ 2147483646 w 5216"/>
                <a:gd name="T19" fmla="*/ 2147483646 h 762"/>
                <a:gd name="T20" fmla="*/ 2147483646 w 5216"/>
                <a:gd name="T21" fmla="*/ 2147483646 h 762"/>
                <a:gd name="T22" fmla="*/ 2147483646 w 5216"/>
                <a:gd name="T23" fmla="*/ 2147483646 h 762"/>
                <a:gd name="T24" fmla="*/ 2147483646 w 5216"/>
                <a:gd name="T25" fmla="*/ 2147483646 h 762"/>
                <a:gd name="T26" fmla="*/ 2147483646 w 5216"/>
                <a:gd name="T27" fmla="*/ 0 h 762"/>
                <a:gd name="T28" fmla="*/ 2147483646 w 5216"/>
                <a:gd name="T29" fmla="*/ 2147483646 h 762"/>
                <a:gd name="T30" fmla="*/ 2147483646 w 5216"/>
                <a:gd name="T31" fmla="*/ 2147483646 h 762"/>
                <a:gd name="T32" fmla="*/ 0 w 5216"/>
                <a:gd name="T33" fmla="*/ 2147483646 h 762"/>
                <a:gd name="T34" fmla="*/ 2147483646 w 5216"/>
                <a:gd name="T35" fmla="*/ 2147483646 h 762"/>
                <a:gd name="T36" fmla="*/ 2147483646 w 5216"/>
                <a:gd name="T37" fmla="*/ 2147483646 h 762"/>
                <a:gd name="T38" fmla="*/ 2147483646 w 5216"/>
                <a:gd name="T39" fmla="*/ 2147483646 h 762"/>
                <a:gd name="T40" fmla="*/ 2147483646 w 5216"/>
                <a:gd name="T41" fmla="*/ 2147483646 h 762"/>
                <a:gd name="T42" fmla="*/ 2147483646 w 5216"/>
                <a:gd name="T43" fmla="*/ 2147483646 h 762"/>
                <a:gd name="T44" fmla="*/ 2147483646 w 5216"/>
                <a:gd name="T45" fmla="*/ 2147483646 h 762"/>
                <a:gd name="T46" fmla="*/ 2147483646 w 5216"/>
                <a:gd name="T47" fmla="*/ 2147483646 h 762"/>
                <a:gd name="T48" fmla="*/ 2147483646 w 5216"/>
                <a:gd name="T49" fmla="*/ 2147483646 h 762"/>
                <a:gd name="T50" fmla="*/ 2147483646 w 5216"/>
                <a:gd name="T51" fmla="*/ 2147483646 h 762"/>
                <a:gd name="T52" fmla="*/ 2147483646 w 5216"/>
                <a:gd name="T53" fmla="*/ 2147483646 h 762"/>
                <a:gd name="T54" fmla="*/ 2147483646 w 5216"/>
                <a:gd name="T55" fmla="*/ 2147483646 h 762"/>
                <a:gd name="T56" fmla="*/ 2147483646 w 5216"/>
                <a:gd name="T57" fmla="*/ 2147483646 h 762"/>
                <a:gd name="T58" fmla="*/ 2147483646 w 5216"/>
                <a:gd name="T59" fmla="*/ 2147483646 h 762"/>
                <a:gd name="T60" fmla="*/ 2147483646 w 5216"/>
                <a:gd name="T61" fmla="*/ 2147483646 h 762"/>
                <a:gd name="T62" fmla="*/ 2147483646 w 5216"/>
                <a:gd name="T63" fmla="*/ 2147483646 h 762"/>
                <a:gd name="T64" fmla="*/ 2147483646 w 5216"/>
                <a:gd name="T65" fmla="*/ 2147483646 h 762"/>
                <a:gd name="T66" fmla="*/ 2147483646 w 5216"/>
                <a:gd name="T67" fmla="*/ 2147483646 h 762"/>
                <a:gd name="T68" fmla="*/ 2147483646 w 5216"/>
                <a:gd name="T69" fmla="*/ 2147483646 h 762"/>
                <a:gd name="T70" fmla="*/ 2147483646 w 5216"/>
                <a:gd name="T71" fmla="*/ 2147483646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sp>
          <p:nvSpPr>
            <p:cNvPr id="1037" name="Freeform 22"/>
            <p:cNvSpPr>
              <a:spLocks/>
            </p:cNvSpPr>
            <p:nvPr/>
          </p:nvSpPr>
          <p:spPr bwMode="hidden">
            <a:xfrm>
              <a:off x="4286" y="4334834"/>
              <a:ext cx="8165219" cy="1101960"/>
            </a:xfrm>
            <a:custGeom>
              <a:avLst/>
              <a:gdLst>
                <a:gd name="T0" fmla="*/ 0 w 5144"/>
                <a:gd name="T1" fmla="*/ 2147483646 h 694"/>
                <a:gd name="T2" fmla="*/ 0 w 5144"/>
                <a:gd name="T3" fmla="*/ 2147483646 h 694"/>
                <a:gd name="T4" fmla="*/ 2147483646 w 5144"/>
                <a:gd name="T5" fmla="*/ 2147483646 h 694"/>
                <a:gd name="T6" fmla="*/ 2147483646 w 5144"/>
                <a:gd name="T7" fmla="*/ 2147483646 h 694"/>
                <a:gd name="T8" fmla="*/ 2147483646 w 5144"/>
                <a:gd name="T9" fmla="*/ 2147483646 h 694"/>
                <a:gd name="T10" fmla="*/ 2147483646 w 5144"/>
                <a:gd name="T11" fmla="*/ 2147483646 h 694"/>
                <a:gd name="T12" fmla="*/ 2147483646 w 5144"/>
                <a:gd name="T13" fmla="*/ 2147483646 h 694"/>
                <a:gd name="T14" fmla="*/ 2147483646 w 5144"/>
                <a:gd name="T15" fmla="*/ 2147483646 h 694"/>
                <a:gd name="T16" fmla="*/ 2147483646 w 5144"/>
                <a:gd name="T17" fmla="*/ 2147483646 h 694"/>
                <a:gd name="T18" fmla="*/ 2147483646 w 5144"/>
                <a:gd name="T19" fmla="*/ 2147483646 h 694"/>
                <a:gd name="T20" fmla="*/ 2147483646 w 5144"/>
                <a:gd name="T21" fmla="*/ 2147483646 h 694"/>
                <a:gd name="T22" fmla="*/ 2147483646 w 5144"/>
                <a:gd name="T23" fmla="*/ 2147483646 h 694"/>
                <a:gd name="T24" fmla="*/ 2147483646 w 5144"/>
                <a:gd name="T25" fmla="*/ 0 h 694"/>
                <a:gd name="T26" fmla="*/ 2147483646 w 5144"/>
                <a:gd name="T27" fmla="*/ 2147483646 h 694"/>
                <a:gd name="T28" fmla="*/ 2147483646 w 5144"/>
                <a:gd name="T29" fmla="*/ 2147483646 h 694"/>
                <a:gd name="T30" fmla="*/ 2147483646 w 5144"/>
                <a:gd name="T31" fmla="*/ 2147483646 h 694"/>
                <a:gd name="T32" fmla="*/ 2147483646 w 5144"/>
                <a:gd name="T33" fmla="*/ 2147483646 h 694"/>
                <a:gd name="T34" fmla="*/ 2147483646 w 5144"/>
                <a:gd name="T35" fmla="*/ 2147483646 h 694"/>
                <a:gd name="T36" fmla="*/ 2147483646 w 5144"/>
                <a:gd name="T37" fmla="*/ 2147483646 h 694"/>
                <a:gd name="T38" fmla="*/ 2147483646 w 5144"/>
                <a:gd name="T39" fmla="*/ 2147483646 h 694"/>
                <a:gd name="T40" fmla="*/ 2147483646 w 5144"/>
                <a:gd name="T41" fmla="*/ 2147483646 h 694"/>
                <a:gd name="T42" fmla="*/ 2147483646 w 5144"/>
                <a:gd name="T43" fmla="*/ 2147483646 h 694"/>
                <a:gd name="T44" fmla="*/ 2147483646 w 5144"/>
                <a:gd name="T45" fmla="*/ 2147483646 h 694"/>
                <a:gd name="T46" fmla="*/ 2147483646 w 5144"/>
                <a:gd name="T47" fmla="*/ 2147483646 h 694"/>
                <a:gd name="T48" fmla="*/ 2147483646 w 5144"/>
                <a:gd name="T49" fmla="*/ 2147483646 h 694"/>
                <a:gd name="T50" fmla="*/ 2147483646 w 5144"/>
                <a:gd name="T51" fmla="*/ 2147483646 h 694"/>
                <a:gd name="T52" fmla="*/ 2147483646 w 5144"/>
                <a:gd name="T53" fmla="*/ 2147483646 h 694"/>
                <a:gd name="T54" fmla="*/ 2147483646 w 5144"/>
                <a:gd name="T55" fmla="*/ 2147483646 h 694"/>
                <a:gd name="T56" fmla="*/ 2147483646 w 5144"/>
                <a:gd name="T57" fmla="*/ 2147483646 h 694"/>
                <a:gd name="T58" fmla="*/ 2147483646 w 5144"/>
                <a:gd name="T59" fmla="*/ 2147483646 h 694"/>
                <a:gd name="T60" fmla="*/ 2147483646 w 5144"/>
                <a:gd name="T61" fmla="*/ 214748364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p:nvSpPr>
            <p:cNvPr id="1038" name="Freeform 26"/>
            <p:cNvSpPr>
              <a:spLocks/>
            </p:cNvSpPr>
            <p:nvPr/>
          </p:nvSpPr>
          <p:spPr bwMode="hidden">
            <a:xfrm>
              <a:off x="4155651" y="4316769"/>
              <a:ext cx="4940859" cy="925827"/>
            </a:xfrm>
            <a:custGeom>
              <a:avLst/>
              <a:gdLst>
                <a:gd name="T0" fmla="*/ 0 w 3112"/>
                <a:gd name="T1" fmla="*/ 2147483646 h 584"/>
                <a:gd name="T2" fmla="*/ 0 w 3112"/>
                <a:gd name="T3" fmla="*/ 2147483646 h 584"/>
                <a:gd name="T4" fmla="*/ 2147483646 w 3112"/>
                <a:gd name="T5" fmla="*/ 2147483646 h 584"/>
                <a:gd name="T6" fmla="*/ 2147483646 w 3112"/>
                <a:gd name="T7" fmla="*/ 2147483646 h 584"/>
                <a:gd name="T8" fmla="*/ 2147483646 w 3112"/>
                <a:gd name="T9" fmla="*/ 2147483646 h 584"/>
                <a:gd name="T10" fmla="*/ 2147483646 w 3112"/>
                <a:gd name="T11" fmla="*/ 2147483646 h 584"/>
                <a:gd name="T12" fmla="*/ 2147483646 w 3112"/>
                <a:gd name="T13" fmla="*/ 2147483646 h 584"/>
                <a:gd name="T14" fmla="*/ 2147483646 w 3112"/>
                <a:gd name="T15" fmla="*/ 2147483646 h 584"/>
                <a:gd name="T16" fmla="*/ 2147483646 w 3112"/>
                <a:gd name="T17" fmla="*/ 2147483646 h 584"/>
                <a:gd name="T18" fmla="*/ 2147483646 w 3112"/>
                <a:gd name="T19" fmla="*/ 2147483646 h 584"/>
                <a:gd name="T20" fmla="*/ 2147483646 w 3112"/>
                <a:gd name="T21" fmla="*/ 2147483646 h 584"/>
                <a:gd name="T22" fmla="*/ 2147483646 w 3112"/>
                <a:gd name="T23" fmla="*/ 2147483646 h 584"/>
                <a:gd name="T24" fmla="*/ 2147483646 w 3112"/>
                <a:gd name="T25" fmla="*/ 2147483646 h 584"/>
                <a:gd name="T26" fmla="*/ 2147483646 w 3112"/>
                <a:gd name="T27" fmla="*/ 2147483646 h 584"/>
                <a:gd name="T28" fmla="*/ 2147483646 w 3112"/>
                <a:gd name="T29" fmla="*/ 2147483646 h 584"/>
                <a:gd name="T30" fmla="*/ 2147483646 w 3112"/>
                <a:gd name="T31" fmla="*/ 2147483646 h 584"/>
                <a:gd name="T32" fmla="*/ 2147483646 w 3112"/>
                <a:gd name="T33" fmla="*/ 2147483646 h 584"/>
                <a:gd name="T34" fmla="*/ 2147483646 w 3112"/>
                <a:gd name="T35" fmla="*/ 2147483646 h 584"/>
                <a:gd name="T36" fmla="*/ 2147483646 w 3112"/>
                <a:gd name="T37" fmla="*/ 2147483646 h 584"/>
                <a:gd name="T38" fmla="*/ 2147483646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tr-TR" sz="1800" b="1">
                <a:solidFill>
                  <a:prstClr val="black"/>
                </a:solidFill>
                <a:latin typeface="Arial" panose="020B0604020202020204" pitchFamily="34" charset="0"/>
              </a:endParaRPr>
            </a:p>
          </p:txBody>
        </p:sp>
        <p:sp useBgFill="1">
          <p:nvSpPr>
            <p:cNvPr id="1039" name="Freeform 10"/>
            <p:cNvSpPr>
              <a:spLocks/>
            </p:cNvSpPr>
            <p:nvPr/>
          </p:nvSpPr>
          <p:spPr bwMode="hidden">
            <a:xfrm>
              <a:off x="-3905251" y="4294188"/>
              <a:ext cx="13027839" cy="1892300"/>
            </a:xfrm>
            <a:custGeom>
              <a:avLst/>
              <a:gdLst>
                <a:gd name="T0" fmla="*/ 2147483646 w 8196"/>
                <a:gd name="T1" fmla="*/ 2147483646 h 1192"/>
                <a:gd name="T2" fmla="*/ 2147483646 w 8196"/>
                <a:gd name="T3" fmla="*/ 2147483646 h 1192"/>
                <a:gd name="T4" fmla="*/ 2147483646 w 8196"/>
                <a:gd name="T5" fmla="*/ 2147483646 h 1192"/>
                <a:gd name="T6" fmla="*/ 2147483646 w 8196"/>
                <a:gd name="T7" fmla="*/ 2147483646 h 1192"/>
                <a:gd name="T8" fmla="*/ 2147483646 w 8196"/>
                <a:gd name="T9" fmla="*/ 2147483646 h 1192"/>
                <a:gd name="T10" fmla="*/ 2147483646 w 8196"/>
                <a:gd name="T11" fmla="*/ 2147483646 h 1192"/>
                <a:gd name="T12" fmla="*/ 2147483646 w 8196"/>
                <a:gd name="T13" fmla="*/ 2147483646 h 1192"/>
                <a:gd name="T14" fmla="*/ 2147483646 w 8196"/>
                <a:gd name="T15" fmla="*/ 2147483646 h 1192"/>
                <a:gd name="T16" fmla="*/ 2147483646 w 8196"/>
                <a:gd name="T17" fmla="*/ 2147483646 h 1192"/>
                <a:gd name="T18" fmla="*/ 2147483646 w 8196"/>
                <a:gd name="T19" fmla="*/ 2147483646 h 1192"/>
                <a:gd name="T20" fmla="*/ 2147483646 w 8196"/>
                <a:gd name="T21" fmla="*/ 2147483646 h 1192"/>
                <a:gd name="T22" fmla="*/ 2147483646 w 8196"/>
                <a:gd name="T23" fmla="*/ 2147483646 h 1192"/>
                <a:gd name="T24" fmla="*/ 2147483646 w 8196"/>
                <a:gd name="T25" fmla="*/ 2147483646 h 1192"/>
                <a:gd name="T26" fmla="*/ 2147483646 w 8196"/>
                <a:gd name="T27" fmla="*/ 2147483646 h 1192"/>
                <a:gd name="T28" fmla="*/ 2147483646 w 8196"/>
                <a:gd name="T29" fmla="*/ 2147483646 h 1192"/>
                <a:gd name="T30" fmla="*/ 2147483646 w 8196"/>
                <a:gd name="T31" fmla="*/ 2147483646 h 1192"/>
                <a:gd name="T32" fmla="*/ 2147483646 w 8196"/>
                <a:gd name="T33" fmla="*/ 2147483646 h 1192"/>
                <a:gd name="T34" fmla="*/ 2147483646 w 8196"/>
                <a:gd name="T35" fmla="*/ 2147483646 h 1192"/>
                <a:gd name="T36" fmla="*/ 2147483646 w 8196"/>
                <a:gd name="T37" fmla="*/ 2147483646 h 1192"/>
                <a:gd name="T38" fmla="*/ 2147483646 w 8196"/>
                <a:gd name="T39" fmla="*/ 2147483646 h 1192"/>
                <a:gd name="T40" fmla="*/ 2147483646 w 8196"/>
                <a:gd name="T41" fmla="*/ 2147483646 h 1192"/>
                <a:gd name="T42" fmla="*/ 2147483646 w 8196"/>
                <a:gd name="T43" fmla="*/ 2147483646 h 1192"/>
                <a:gd name="T44" fmla="*/ 2147483646 w 8196"/>
                <a:gd name="T45" fmla="*/ 0 h 1192"/>
                <a:gd name="T46" fmla="*/ 2147483646 w 8196"/>
                <a:gd name="T47" fmla="*/ 2147483646 h 1192"/>
                <a:gd name="T48" fmla="*/ 2147483646 w 8196"/>
                <a:gd name="T49" fmla="*/ 2147483646 h 1192"/>
                <a:gd name="T50" fmla="*/ 2147483646 w 8196"/>
                <a:gd name="T51" fmla="*/ 2147483646 h 1192"/>
                <a:gd name="T52" fmla="*/ 2147483646 w 8196"/>
                <a:gd name="T53" fmla="*/ 2147483646 h 1192"/>
                <a:gd name="T54" fmla="*/ 2147483646 w 8196"/>
                <a:gd name="T55" fmla="*/ 2147483646 h 1192"/>
                <a:gd name="T56" fmla="*/ 2147483646 w 8196"/>
                <a:gd name="T57" fmla="*/ 2147483646 h 1192"/>
                <a:gd name="T58" fmla="*/ 2147483646 w 8196"/>
                <a:gd name="T59" fmla="*/ 2147483646 h 1192"/>
                <a:gd name="T60" fmla="*/ 2147483646 w 8196"/>
                <a:gd name="T61" fmla="*/ 2147483646 h 1192"/>
                <a:gd name="T62" fmla="*/ 0 w 8196"/>
                <a:gd name="T63" fmla="*/ 2147483646 h 1192"/>
                <a:gd name="T64" fmla="*/ 2147483646 w 8196"/>
                <a:gd name="T65" fmla="*/ 2147483646 h 1192"/>
                <a:gd name="T66" fmla="*/ 2147483646 w 8196"/>
                <a:gd name="T67" fmla="*/ 2147483646 h 1192"/>
                <a:gd name="T68" fmla="*/ 2147483646 w 8196"/>
                <a:gd name="T69" fmla="*/ 2147483646 h 1192"/>
                <a:gd name="T70" fmla="*/ 2147483646 w 8196"/>
                <a:gd name="T71" fmla="*/ 2147483646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sz="1800" b="1">
                <a:solidFill>
                  <a:prstClr val="black"/>
                </a:solidFill>
                <a:latin typeface="Arial" panose="020B0604020202020204" pitchFamily="34" charset="0"/>
              </a:endParaRPr>
            </a:p>
          </p:txBody>
        </p:sp>
      </p:grpSp>
      <p:sp>
        <p:nvSpPr>
          <p:cNvPr id="1028" name="Title Placeholder 1"/>
          <p:cNvSpPr>
            <a:spLocks noGrp="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endParaRPr lang="en-US" altLang="tr-T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eaLnBrk="1" hangingPunct="1">
              <a:defRPr sz="1000">
                <a:solidFill>
                  <a:schemeClr val="tx2"/>
                </a:solidFill>
                <a:latin typeface="Arial" charset="0"/>
              </a:defRPr>
            </a:lvl1pPr>
          </a:lstStyle>
          <a:p>
            <a:pPr>
              <a:defRPr/>
            </a:pPr>
            <a:endParaRPr lang="en-US" b="1">
              <a:solidFill>
                <a:srgbClr val="073E87"/>
              </a:solidFill>
            </a:endParaRPr>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eaLnBrk="1" hangingPunct="1">
              <a:defRPr sz="1000">
                <a:solidFill>
                  <a:schemeClr val="tx2"/>
                </a:solidFill>
                <a:latin typeface="Arial" charset="0"/>
              </a:defRPr>
            </a:lvl1pPr>
          </a:lstStyle>
          <a:p>
            <a:pPr>
              <a:defRPr/>
            </a:pPr>
            <a:endParaRPr lang="en-US" b="1">
              <a:solidFill>
                <a:srgbClr val="073E87"/>
              </a:solidFill>
            </a:endParaRPr>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000">
                <a:solidFill>
                  <a:schemeClr val="tx2"/>
                </a:solidFill>
              </a:defRPr>
            </a:lvl1pPr>
          </a:lstStyle>
          <a:p>
            <a:pPr>
              <a:defRPr/>
            </a:pPr>
            <a:fld id="{010CFC1D-C6AC-4934-ACA8-45FFED0CC088}" type="slidenum">
              <a:rPr lang="en-US" altLang="tr-TR" b="1">
                <a:solidFill>
                  <a:srgbClr val="073E87"/>
                </a:solidFill>
                <a:latin typeface="Arial" panose="020B0604020202020204" pitchFamily="34" charset="0"/>
              </a:rPr>
              <a:pPr>
                <a:defRPr/>
              </a:pPr>
              <a:t>‹#›</a:t>
            </a:fld>
            <a:endParaRPr lang="en-US" altLang="tr-TR" b="1">
              <a:solidFill>
                <a:srgbClr val="073E87"/>
              </a:solidFill>
              <a:latin typeface="Arial" panose="020B0604020202020204" pitchFamily="34" charset="0"/>
            </a:endParaRPr>
          </a:p>
        </p:txBody>
      </p:sp>
      <p:sp>
        <p:nvSpPr>
          <p:cNvPr id="1032" name="Text Placeholder 2"/>
          <p:cNvSpPr>
            <a:spLocks noGrp="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endParaRPr lang="en-US" altLang="tr-TR"/>
          </a:p>
        </p:txBody>
      </p:sp>
      <p:sp>
        <p:nvSpPr>
          <p:cNvPr id="1033" name="Oval 114"/>
          <p:cNvSpPr>
            <a:spLocks noChangeArrowheads="1"/>
          </p:cNvSpPr>
          <p:nvPr userDrawn="1"/>
        </p:nvSpPr>
        <p:spPr bwMode="gray">
          <a:xfrm>
            <a:off x="7018338" y="4581525"/>
            <a:ext cx="1082675" cy="863600"/>
          </a:xfrm>
          <a:prstGeom prst="ellipse">
            <a:avLst/>
          </a:pr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lvl1pPr algn="ctr">
              <a:defRPr b="1">
                <a:solidFill>
                  <a:schemeClr val="tx1"/>
                </a:solidFill>
                <a:latin typeface="Arial" panose="020B0604020202020204" pitchFamily="34" charset="0"/>
              </a:defRPr>
            </a:lvl1pPr>
            <a:lvl2pPr marL="742950" indent="-285750" algn="ctr">
              <a:defRPr b="1">
                <a:solidFill>
                  <a:schemeClr val="tx1"/>
                </a:solidFill>
                <a:latin typeface="Arial" panose="020B0604020202020204" pitchFamily="34" charset="0"/>
              </a:defRPr>
            </a:lvl2pPr>
            <a:lvl3pPr marL="1143000" indent="-228600" algn="ctr">
              <a:defRPr b="1">
                <a:solidFill>
                  <a:schemeClr val="tx1"/>
                </a:solidFill>
                <a:latin typeface="Arial" panose="020B0604020202020204" pitchFamily="34" charset="0"/>
              </a:defRPr>
            </a:lvl3pPr>
            <a:lvl4pPr marL="1600200" indent="-228600" algn="ctr">
              <a:defRPr b="1">
                <a:solidFill>
                  <a:schemeClr val="tx1"/>
                </a:solidFill>
                <a:latin typeface="Arial" panose="020B0604020202020204" pitchFamily="34" charset="0"/>
              </a:defRPr>
            </a:lvl4pPr>
            <a:lvl5pPr marL="2057400" indent="-228600" algn="ctr">
              <a:defRPr b="1">
                <a:solidFill>
                  <a:schemeClr val="tx1"/>
                </a:solidFill>
                <a:latin typeface="Arial" panose="020B0604020202020204" pitchFamily="34" charset="0"/>
              </a:defRPr>
            </a:lvl5pPr>
            <a:lvl6pPr marL="2514600" indent="-228600" algn="ctr" eaLnBrk="0" fontAlgn="base" hangingPunct="0">
              <a:spcBef>
                <a:spcPct val="0"/>
              </a:spcBef>
              <a:spcAft>
                <a:spcPct val="0"/>
              </a:spcAft>
              <a:defRPr b="1">
                <a:solidFill>
                  <a:schemeClr val="tx1"/>
                </a:solidFill>
                <a:latin typeface="Arial" panose="020B0604020202020204" pitchFamily="34" charset="0"/>
              </a:defRPr>
            </a:lvl6pPr>
            <a:lvl7pPr marL="2971800" indent="-228600" algn="ctr" eaLnBrk="0" fontAlgn="base" hangingPunct="0">
              <a:spcBef>
                <a:spcPct val="0"/>
              </a:spcBef>
              <a:spcAft>
                <a:spcPct val="0"/>
              </a:spcAft>
              <a:defRPr b="1">
                <a:solidFill>
                  <a:schemeClr val="tx1"/>
                </a:solidFill>
                <a:latin typeface="Arial" panose="020B0604020202020204" pitchFamily="34" charset="0"/>
              </a:defRPr>
            </a:lvl7pPr>
            <a:lvl8pPr marL="3429000" indent="-228600" algn="ctr" eaLnBrk="0" fontAlgn="base" hangingPunct="0">
              <a:spcBef>
                <a:spcPct val="0"/>
              </a:spcBef>
              <a:spcAft>
                <a:spcPct val="0"/>
              </a:spcAft>
              <a:defRPr b="1">
                <a:solidFill>
                  <a:schemeClr val="tx1"/>
                </a:solidFill>
                <a:latin typeface="Arial" panose="020B0604020202020204" pitchFamily="34" charset="0"/>
              </a:defRPr>
            </a:lvl8pPr>
            <a:lvl9pPr marL="3886200" indent="-228600" algn="ctr"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tr-TR" altLang="tr-TR" sz="1800">
              <a:solidFill>
                <a:prstClr val="black"/>
              </a:solidFill>
            </a:endParaRPr>
          </a:p>
        </p:txBody>
      </p:sp>
      <p:pic>
        <p:nvPicPr>
          <p:cNvPr id="1034" name="Picture 14" descr="Resim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rot="-159585">
            <a:off x="7813675" y="5803900"/>
            <a:ext cx="11144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674996"/>
      </p:ext>
    </p:extLst>
  </p:cSld>
  <p:clrMap bg1="lt1" tx1="dk1" bg2="lt2" tx2="dk2" accent1="accent1" accent2="accent2" accent3="accent3" accent4="accent4" accent5="accent5" accent6="accent6" hlink="hlink" folHlink="folHlink"/>
  <p:sldLayoutIdLst>
    <p:sldLayoutId id="2147489728" r:id="rId1"/>
    <p:sldLayoutId id="2147489729" r:id="rId2"/>
    <p:sldLayoutId id="2147489730" r:id="rId3"/>
    <p:sldLayoutId id="2147489731" r:id="rId4"/>
    <p:sldLayoutId id="2147489732" r:id="rId5"/>
    <p:sldLayoutId id="2147489733" r:id="rId6"/>
    <p:sldLayoutId id="2147489734" r:id="rId7"/>
    <p:sldLayoutId id="2147489735" r:id="rId8"/>
    <p:sldLayoutId id="2147489736" r:id="rId9"/>
    <p:sldLayoutId id="2147489737" r:id="rId10"/>
    <p:sldLayoutId id="2147489738" r:id="rId11"/>
    <p:sldLayoutId id="2147489739" r:id="rId12"/>
  </p:sldLayoutIdLst>
  <p:transition spd="slow"/>
  <p:hf hdr="0" ft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5.xml"/><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32"/>
          <p:cNvSpPr txBox="1">
            <a:spLocks noChangeArrowheads="1"/>
          </p:cNvSpPr>
          <p:nvPr/>
        </p:nvSpPr>
        <p:spPr bwMode="auto">
          <a:xfrm>
            <a:off x="1660525" y="72231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endParaRPr lang="tr-TR" altLang="tr-TR" sz="1800">
              <a:solidFill>
                <a:prstClr val="black"/>
              </a:solidFill>
              <a:latin typeface="Arial" panose="020B0604020202020204" pitchFamily="34" charset="0"/>
            </a:endParaRPr>
          </a:p>
        </p:txBody>
      </p:sp>
      <p:sp>
        <p:nvSpPr>
          <p:cNvPr id="16387" name="Rectangle 307"/>
          <p:cNvSpPr>
            <a:spLocks noChangeArrowheads="1"/>
          </p:cNvSpPr>
          <p:nvPr/>
        </p:nvSpPr>
        <p:spPr bwMode="gray">
          <a:xfrm>
            <a:off x="1127125" y="4946650"/>
            <a:ext cx="7043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r>
              <a:rPr lang="tr-TR" altLang="tr-TR" sz="2000" b="1">
                <a:solidFill>
                  <a:prstClr val="white"/>
                </a:solidFill>
                <a:latin typeface="Arial" panose="020B0604020202020204" pitchFamily="34" charset="0"/>
              </a:rPr>
              <a:t> </a:t>
            </a:r>
            <a:endParaRPr lang="tr-TR" altLang="tr-TR" sz="2000" b="1">
              <a:solidFill>
                <a:srgbClr val="073E87"/>
              </a:solidFill>
              <a:latin typeface="Arial" panose="020B0604020202020204" pitchFamily="34" charset="0"/>
            </a:endParaRPr>
          </a:p>
        </p:txBody>
      </p:sp>
      <p:sp>
        <p:nvSpPr>
          <p:cNvPr id="2" name="Dikdörtgen 1"/>
          <p:cNvSpPr/>
          <p:nvPr/>
        </p:nvSpPr>
        <p:spPr>
          <a:xfrm>
            <a:off x="202754" y="3226098"/>
            <a:ext cx="8892480" cy="3724096"/>
          </a:xfrm>
          <a:prstGeom prst="rect">
            <a:avLst/>
          </a:prstGeom>
        </p:spPr>
        <p:txBody>
          <a:bodyPr wrap="square">
            <a:spAutoFit/>
          </a:bodyPr>
          <a:lstStyle/>
          <a:p>
            <a:pPr algn="ctr" eaLnBrk="1" fontAlgn="auto" hangingPunct="1">
              <a:spcBef>
                <a:spcPts val="0"/>
              </a:spcBef>
              <a:spcAft>
                <a:spcPts val="0"/>
              </a:spcAft>
              <a:defRPr/>
            </a:pPr>
            <a:r>
              <a:rPr lang="tr-TR" sz="3200" b="1" dirty="0">
                <a:solidFill>
                  <a:srgbClr val="073E87"/>
                </a:solidFill>
                <a:latin typeface="Cambria" panose="02040503050406030204" pitchFamily="18" charset="0"/>
              </a:rPr>
              <a:t>2017</a:t>
            </a:r>
            <a:r>
              <a:rPr lang="tr-TR" sz="3200" b="1" dirty="0">
                <a:solidFill>
                  <a:srgbClr val="073E87"/>
                </a:solidFill>
                <a:latin typeface="Candara"/>
              </a:rPr>
              <a:t> YILI TÜKETİCİ HAKEM HEYETLERİ </a:t>
            </a:r>
          </a:p>
          <a:p>
            <a:pPr algn="ctr" eaLnBrk="1" fontAlgn="auto" hangingPunct="1">
              <a:spcBef>
                <a:spcPts val="0"/>
              </a:spcBef>
              <a:spcAft>
                <a:spcPts val="0"/>
              </a:spcAft>
              <a:defRPr/>
            </a:pPr>
            <a:r>
              <a:rPr lang="tr-TR" sz="3200" b="1" dirty="0">
                <a:solidFill>
                  <a:srgbClr val="073E87"/>
                </a:solidFill>
                <a:latin typeface="Candara"/>
              </a:rPr>
              <a:t>HİZMET İÇİ EĞİTİM</a:t>
            </a:r>
          </a:p>
          <a:p>
            <a:pPr algn="ctr" eaLnBrk="1" fontAlgn="auto" hangingPunct="1">
              <a:spcBef>
                <a:spcPts val="0"/>
              </a:spcBef>
              <a:spcAft>
                <a:spcPts val="0"/>
              </a:spcAft>
              <a:defRPr/>
            </a:pPr>
            <a:endParaRPr lang="tr-TR" sz="2800" b="1" dirty="0">
              <a:solidFill>
                <a:srgbClr val="073E87"/>
              </a:solidFill>
              <a:latin typeface="Candara"/>
            </a:endParaRPr>
          </a:p>
          <a:p>
            <a:pPr algn="ctr" eaLnBrk="1" fontAlgn="auto" hangingPunct="1">
              <a:spcBef>
                <a:spcPts val="0"/>
              </a:spcBef>
              <a:spcAft>
                <a:spcPts val="0"/>
              </a:spcAft>
              <a:defRPr/>
            </a:pPr>
            <a:r>
              <a:rPr lang="tr-TR" sz="2800" b="1" dirty="0">
                <a:solidFill>
                  <a:srgbClr val="073E87"/>
                </a:solidFill>
                <a:latin typeface="Candara"/>
              </a:rPr>
              <a:t>Tüketici Hakem Heyetleri ile İlgili Sorular,</a:t>
            </a:r>
          </a:p>
          <a:p>
            <a:pPr algn="ctr" eaLnBrk="1" fontAlgn="auto" hangingPunct="1">
              <a:spcBef>
                <a:spcPts val="0"/>
              </a:spcBef>
              <a:spcAft>
                <a:spcPts val="0"/>
              </a:spcAft>
              <a:defRPr/>
            </a:pPr>
            <a:r>
              <a:rPr lang="tr-TR" sz="2800" b="1" dirty="0">
                <a:solidFill>
                  <a:srgbClr val="073E87"/>
                </a:solidFill>
                <a:latin typeface="Candara"/>
              </a:rPr>
              <a:t>Güncel Uyuşmazlık Konuları</a:t>
            </a:r>
          </a:p>
          <a:p>
            <a:pPr algn="ctr" eaLnBrk="1" fontAlgn="auto" hangingPunct="1">
              <a:spcBef>
                <a:spcPts val="0"/>
              </a:spcBef>
              <a:spcAft>
                <a:spcPts val="0"/>
              </a:spcAft>
              <a:defRPr/>
            </a:pPr>
            <a:endParaRPr lang="tr-TR" sz="3200" b="1" dirty="0">
              <a:solidFill>
                <a:srgbClr val="073E87"/>
              </a:solidFill>
              <a:latin typeface="Candara"/>
            </a:endParaRPr>
          </a:p>
          <a:p>
            <a:pPr algn="ctr" eaLnBrk="1" fontAlgn="auto" hangingPunct="1">
              <a:spcBef>
                <a:spcPts val="0"/>
              </a:spcBef>
              <a:spcAft>
                <a:spcPts val="0"/>
              </a:spcAft>
              <a:defRPr/>
            </a:pPr>
            <a:r>
              <a:rPr lang="tr-TR" sz="2400" b="1" dirty="0">
                <a:solidFill>
                  <a:srgbClr val="073E87"/>
                </a:solidFill>
                <a:latin typeface="Candara"/>
              </a:rPr>
              <a:t>Aralık, 23.12.2017</a:t>
            </a:r>
          </a:p>
          <a:p>
            <a:pPr algn="ctr" eaLnBrk="1" hangingPunct="1">
              <a:defRPr/>
            </a:pPr>
            <a:r>
              <a:rPr lang="tr-TR" sz="3200" b="1" dirty="0">
                <a:solidFill>
                  <a:srgbClr val="073E87"/>
                </a:solidFill>
                <a:latin typeface="Candara"/>
              </a:rPr>
              <a:t> </a:t>
            </a:r>
          </a:p>
        </p:txBody>
      </p:sp>
      <p:sp>
        <p:nvSpPr>
          <p:cNvPr id="4" name="Dikdörtgen 3"/>
          <p:cNvSpPr/>
          <p:nvPr/>
        </p:nvSpPr>
        <p:spPr>
          <a:xfrm>
            <a:off x="2281238" y="5146675"/>
            <a:ext cx="4572000" cy="1200150"/>
          </a:xfrm>
          <a:prstGeom prst="rect">
            <a:avLst/>
          </a:prstGeom>
        </p:spPr>
        <p:txBody>
          <a:bodyPr>
            <a:spAutoFit/>
          </a:bodyPr>
          <a:lstStyle/>
          <a:p>
            <a:pPr algn="ctr">
              <a:defRPr/>
            </a:pPr>
            <a:endParaRPr lang="ko-KR" altLang="en-US" sz="1800" b="1" dirty="0">
              <a:solidFill>
                <a:srgbClr val="073E87"/>
              </a:solidFill>
              <a:latin typeface="Candara" pitchFamily="34" charset="0"/>
              <a:ea typeface="Gulim" pitchFamily="34" charset="-127"/>
            </a:endParaRPr>
          </a:p>
          <a:p>
            <a:pPr algn="ctr">
              <a:defRPr/>
            </a:pPr>
            <a:endParaRPr lang="ko-KR" altLang="en-US" sz="1800" b="1" dirty="0">
              <a:solidFill>
                <a:srgbClr val="073E87"/>
              </a:solidFill>
              <a:latin typeface="Candara" pitchFamily="34" charset="0"/>
              <a:ea typeface="Gulim" pitchFamily="34" charset="-127"/>
            </a:endParaRPr>
          </a:p>
          <a:p>
            <a:pPr marL="457200" algn="ctr">
              <a:defRPr/>
            </a:pPr>
            <a:br>
              <a:rPr lang="ko-KR" altLang="en-US" sz="1800" b="1" dirty="0">
                <a:solidFill>
                  <a:srgbClr val="073E87"/>
                </a:solidFill>
                <a:latin typeface="Cambria" panose="02040503050406030204" pitchFamily="18" charset="0"/>
                <a:ea typeface="Gulim" pitchFamily="34" charset="-127"/>
              </a:rPr>
            </a:br>
            <a:endParaRPr lang="ko-KR" altLang="en-US" sz="1800" b="1" dirty="0">
              <a:solidFill>
                <a:srgbClr val="073E87"/>
              </a:solidFill>
              <a:latin typeface="Cambria" panose="02040503050406030204" pitchFamily="18" charset="0"/>
              <a:ea typeface="Gulim" pitchFamily="34" charset="-127"/>
            </a:endParaRPr>
          </a:p>
        </p:txBody>
      </p:sp>
      <p:sp>
        <p:nvSpPr>
          <p:cNvPr id="6" name="7 Metin kutusu"/>
          <p:cNvSpPr txBox="1"/>
          <p:nvPr/>
        </p:nvSpPr>
        <p:spPr>
          <a:xfrm>
            <a:off x="571500" y="1214438"/>
            <a:ext cx="4648200" cy="1662112"/>
          </a:xfrm>
          <a:prstGeom prst="rect">
            <a:avLst/>
          </a:prstGeom>
          <a:noFill/>
        </p:spPr>
        <p:txBody>
          <a:bodyPr>
            <a:spAutoFit/>
          </a:bodyPr>
          <a:lstStyle/>
          <a:p>
            <a:pPr algn="ctr" eaLnBrk="1" hangingPunct="1">
              <a:defRPr/>
            </a:pPr>
            <a:r>
              <a:rPr lang="tr-TR" sz="2400" b="1" dirty="0">
                <a:solidFill>
                  <a:srgbClr val="073E87"/>
                </a:solidFill>
                <a:latin typeface="Candara"/>
              </a:rPr>
              <a:t>T.C.</a:t>
            </a:r>
            <a:br>
              <a:rPr lang="tr-TR" sz="2400" b="1" dirty="0">
                <a:solidFill>
                  <a:srgbClr val="073E87"/>
                </a:solidFill>
                <a:latin typeface="Candara"/>
              </a:rPr>
            </a:br>
            <a:r>
              <a:rPr lang="tr-TR" sz="2400" b="1" dirty="0">
                <a:solidFill>
                  <a:srgbClr val="073E87"/>
                </a:solidFill>
                <a:latin typeface="Candara"/>
              </a:rPr>
              <a:t>GÜMRÜK VE TİCARET BAKANLIĞI</a:t>
            </a:r>
            <a:br>
              <a:rPr lang="tr-TR" sz="2400" b="1" dirty="0">
                <a:solidFill>
                  <a:srgbClr val="073E87"/>
                </a:solidFill>
                <a:latin typeface="Candara"/>
              </a:rPr>
            </a:br>
            <a:r>
              <a:rPr lang="tr-TR" sz="1800" b="1" dirty="0">
                <a:solidFill>
                  <a:srgbClr val="073E87"/>
                </a:solidFill>
                <a:latin typeface="Candara"/>
                <a:cs typeface="Arial" charset="0"/>
              </a:rPr>
              <a:t>Tüketicinin Korunması ve Piyasa Gözetimi</a:t>
            </a:r>
          </a:p>
          <a:p>
            <a:pPr algn="ctr" eaLnBrk="1" hangingPunct="1">
              <a:defRPr/>
            </a:pPr>
            <a:r>
              <a:rPr lang="tr-TR" sz="1800" b="1" dirty="0">
                <a:solidFill>
                  <a:srgbClr val="073E87"/>
                </a:solidFill>
                <a:latin typeface="Candara"/>
                <a:cs typeface="Arial" charset="0"/>
              </a:rPr>
              <a:t> Genel Müdürlüğü</a:t>
            </a:r>
          </a:p>
          <a:p>
            <a:pPr algn="ctr" eaLnBrk="1" hangingPunct="1">
              <a:defRPr/>
            </a:pPr>
            <a:endParaRPr lang="tr-TR" sz="1800" b="1" dirty="0">
              <a:solidFill>
                <a:srgbClr val="073E87"/>
              </a:solidFill>
              <a:latin typeface="Arial" charset="0"/>
            </a:endParaRPr>
          </a:p>
        </p:txBody>
      </p:sp>
      <p:sp>
        <p:nvSpPr>
          <p:cNvPr id="3" name="Slayt Numarası Yer Tutucusu 2">
            <a:extLst>
              <a:ext uri="{FF2B5EF4-FFF2-40B4-BE49-F238E27FC236}">
                <a16:creationId xmlns:a16="http://schemas.microsoft.com/office/drawing/2014/main" id="{487B971A-253C-487C-968C-1BEC358EDF90}"/>
              </a:ext>
            </a:extLst>
          </p:cNvPr>
          <p:cNvSpPr>
            <a:spLocks noGrp="1"/>
          </p:cNvSpPr>
          <p:nvPr>
            <p:ph type="sldNum" sz="quarter" idx="10"/>
          </p:nvPr>
        </p:nvSpPr>
        <p:spPr/>
        <p:txBody>
          <a:bodyPr/>
          <a:lstStyle/>
          <a:p>
            <a:pPr>
              <a:defRPr/>
            </a:pPr>
            <a:endParaRPr lang="en-US" altLang="tr-TR" dirty="0">
              <a:solidFill>
                <a:srgbClr val="073E87"/>
              </a:solidFill>
            </a:endParaRPr>
          </a:p>
        </p:txBody>
      </p:sp>
    </p:spTree>
    <p:extLst>
      <p:ext uri="{BB962C8B-B14F-4D97-AF65-F5344CB8AC3E}">
        <p14:creationId xmlns:p14="http://schemas.microsoft.com/office/powerpoint/2010/main" val="1679330169"/>
      </p:ext>
    </p:extLst>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12 Metin Yer Tutucusu"/>
          <p:cNvSpPr>
            <a:spLocks noGrp="1"/>
          </p:cNvSpPr>
          <p:nvPr>
            <p:ph type="body" idx="1"/>
          </p:nvPr>
        </p:nvSpPr>
        <p:spPr>
          <a:xfrm>
            <a:off x="457200" y="211631"/>
            <a:ext cx="7518400" cy="553073"/>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pic>
        <p:nvPicPr>
          <p:cNvPr id="7" name="Resim 6"/>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2" name="Slayt Numarası Yer Tutucusu 1">
            <a:extLst>
              <a:ext uri="{FF2B5EF4-FFF2-40B4-BE49-F238E27FC236}">
                <a16:creationId xmlns:a16="http://schemas.microsoft.com/office/drawing/2014/main" id="{F848ACC3-2849-4E8C-9AA1-799FD1584063}"/>
              </a:ext>
            </a:extLst>
          </p:cNvPr>
          <p:cNvSpPr>
            <a:spLocks noGrp="1"/>
          </p:cNvSpPr>
          <p:nvPr>
            <p:ph type="sldNum" sz="quarter" idx="12"/>
          </p:nvPr>
        </p:nvSpPr>
        <p:spPr/>
        <p:txBody>
          <a:bodyPr/>
          <a:lstStyle/>
          <a:p>
            <a:pPr>
              <a:defRPr/>
            </a:pPr>
            <a:fld id="{407B1238-61CB-43FF-9608-827ADFD15C26}" type="slidenum">
              <a:rPr lang="en-US" smtClean="0"/>
              <a:pPr>
                <a:defRPr/>
              </a:pPr>
              <a:t>10</a:t>
            </a:fld>
            <a:endParaRPr lang="en-US" dirty="0"/>
          </a:p>
        </p:txBody>
      </p:sp>
      <p:sp>
        <p:nvSpPr>
          <p:cNvPr id="4" name="İçerik Yer Tutucusu 3">
            <a:extLst>
              <a:ext uri="{FF2B5EF4-FFF2-40B4-BE49-F238E27FC236}">
                <a16:creationId xmlns:a16="http://schemas.microsoft.com/office/drawing/2014/main" id="{EAF8005D-1F86-4E19-9DAF-4F01B6EBE414}"/>
              </a:ext>
            </a:extLst>
          </p:cNvPr>
          <p:cNvSpPr>
            <a:spLocks noGrp="1"/>
          </p:cNvSpPr>
          <p:nvPr>
            <p:ph sz="half" idx="2"/>
          </p:nvPr>
        </p:nvSpPr>
        <p:spPr>
          <a:xfrm>
            <a:off x="457200" y="1340768"/>
            <a:ext cx="8229600" cy="4785395"/>
          </a:xfrm>
        </p:spPr>
        <p:txBody>
          <a:bodyPr/>
          <a:lstStyle/>
          <a:p>
            <a:pPr algn="just"/>
            <a:endParaRPr lang="tr-TR" sz="1800" b="1" dirty="0">
              <a:solidFill>
                <a:schemeClr val="accent6">
                  <a:lumMod val="75000"/>
                </a:schemeClr>
              </a:solidFill>
              <a:latin typeface="Candara" panose="020E0502030303020204" pitchFamily="34" charset="0"/>
            </a:endParaRPr>
          </a:p>
          <a:p>
            <a:pPr algn="just"/>
            <a:endParaRPr lang="tr-TR" sz="1800" b="1" dirty="0">
              <a:solidFill>
                <a:schemeClr val="accent6">
                  <a:lumMod val="75000"/>
                </a:schemeClr>
              </a:solidFill>
              <a:latin typeface="Candara" panose="020E0502030303020204" pitchFamily="34" charset="0"/>
            </a:endParaRPr>
          </a:p>
          <a:p>
            <a:pPr algn="just"/>
            <a:endParaRPr lang="tr-TR" sz="1800" b="1" dirty="0">
              <a:solidFill>
                <a:schemeClr val="accent6">
                  <a:lumMod val="75000"/>
                </a:schemeClr>
              </a:solidFill>
              <a:latin typeface="Candara" panose="020E0502030303020204" pitchFamily="34" charset="0"/>
            </a:endParaRPr>
          </a:p>
          <a:p>
            <a:pPr algn="just"/>
            <a:endParaRPr lang="tr-TR" sz="1800" b="1" dirty="0">
              <a:solidFill>
                <a:schemeClr val="accent6">
                  <a:lumMod val="75000"/>
                </a:schemeClr>
              </a:solidFill>
              <a:latin typeface="Candara" panose="020E0502030303020204" pitchFamily="34" charset="0"/>
            </a:endParaRPr>
          </a:p>
          <a:p>
            <a:pPr algn="just"/>
            <a:endParaRPr lang="tr-TR" sz="1800" b="1" dirty="0">
              <a:solidFill>
                <a:schemeClr val="accent6">
                  <a:lumMod val="75000"/>
                </a:schemeClr>
              </a:solidFill>
              <a:latin typeface="Candara" panose="020E0502030303020204" pitchFamily="34" charset="0"/>
            </a:endParaRPr>
          </a:p>
          <a:p>
            <a:pPr algn="just"/>
            <a:endParaRPr lang="tr-TR" sz="1800" b="1" dirty="0">
              <a:solidFill>
                <a:schemeClr val="accent6">
                  <a:lumMod val="75000"/>
                </a:schemeClr>
              </a:solidFill>
              <a:latin typeface="Candara" panose="020E0502030303020204" pitchFamily="34" charset="0"/>
            </a:endParaRPr>
          </a:p>
          <a:p>
            <a:pPr marL="0" indent="0" algn="just">
              <a:buNone/>
            </a:pPr>
            <a:endParaRPr lang="tr-TR" sz="1800" b="1" dirty="0">
              <a:solidFill>
                <a:schemeClr val="accent6">
                  <a:lumMod val="75000"/>
                </a:schemeClr>
              </a:solidFill>
              <a:latin typeface="Candara" panose="020E0502030303020204" pitchFamily="34" charset="0"/>
            </a:endParaRPr>
          </a:p>
          <a:p>
            <a:pPr algn="just"/>
            <a:r>
              <a:rPr lang="tr-TR" sz="2000" b="1" dirty="0">
                <a:solidFill>
                  <a:schemeClr val="tx2"/>
                </a:solidFill>
                <a:latin typeface="Candara" panose="020E0502030303020204" pitchFamily="34" charset="0"/>
              </a:rPr>
              <a:t>Tüketici Hakem Heyetleri Yönetmeliği’nin «Tüketici hakem heyetleri görev ve yetki alanına giren başvuruları gereğini yapmak üzere kabul etmek zorundadır. Görev ve yetki alanı dışında kalan başvuruları, tüketicinin başvuru yapabileceği yerleri de belirterek başvuru sahibine iade eder» hükmü uyarınca başvurunun tüketiciye iade edilebileceği değerlendirilmektedir.</a:t>
            </a:r>
          </a:p>
        </p:txBody>
      </p:sp>
      <p:sp>
        <p:nvSpPr>
          <p:cNvPr id="6" name="Dikdörtgen 5"/>
          <p:cNvSpPr/>
          <p:nvPr/>
        </p:nvSpPr>
        <p:spPr>
          <a:xfrm>
            <a:off x="776151" y="1419440"/>
            <a:ext cx="7591697" cy="2059514"/>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2200" b="1" dirty="0">
                <a:solidFill>
                  <a:srgbClr val="FF0000"/>
                </a:solidFill>
                <a:latin typeface="Candara" panose="020E0502030303020204" pitchFamily="34" charset="0"/>
              </a:rPr>
              <a:t>Bazı başvuruların TKHK kapsamında somut bir uyuşmazlık içermediği  görülmektedir. Örneğin tüketicinin otel ile anlaşması olmadığı halde yabancı turistlerin yerli turistlere göre daha pahalı tatil yaptığına yönelik başvurular yapılması. Bu başvurular hakkında ne yapılmalıdır?</a:t>
            </a:r>
          </a:p>
        </p:txBody>
      </p:sp>
    </p:spTree>
    <p:extLst>
      <p:ext uri="{BB962C8B-B14F-4D97-AF65-F5344CB8AC3E}">
        <p14:creationId xmlns:p14="http://schemas.microsoft.com/office/powerpoint/2010/main" val="803368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 Tüketici Hakem Heyetlerine Başvuru</a:t>
            </a:r>
          </a:p>
        </p:txBody>
      </p:sp>
      <p:sp>
        <p:nvSpPr>
          <p:cNvPr id="8" name="2 İçerik Yer Tutucusu"/>
          <p:cNvSpPr txBox="1">
            <a:spLocks/>
          </p:cNvSpPr>
          <p:nvPr/>
        </p:nvSpPr>
        <p:spPr bwMode="auto">
          <a:xfrm>
            <a:off x="899592" y="1160678"/>
            <a:ext cx="7895158" cy="54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88900" marR="0" lvl="0" indent="-88900" algn="l"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kumimoji="0" lang="tr-TR" sz="1800" b="1" i="0" u="none" strike="noStrike" kern="1200" cap="none" spc="0" normalizeH="0" baseline="0" noProof="0" dirty="0">
              <a:ln>
                <a:noFill/>
              </a:ln>
              <a:solidFill>
                <a:srgbClr val="073E87"/>
              </a:solidFill>
              <a:effectLst/>
              <a:uLnTx/>
              <a:uFillTx/>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1800" b="1" dirty="0">
              <a:solidFill>
                <a:schemeClr val="accent6">
                  <a:lumMod val="75000"/>
                </a:schemeClr>
              </a:solidFill>
              <a:latin typeface="Candara" panose="020E0502030303020204" pitchFamily="34" charset="0"/>
            </a:endParaRPr>
          </a:p>
          <a:p>
            <a:pPr lvl="0" algn="just" eaLnBrk="1" fontAlgn="auto" hangingPunct="1">
              <a:lnSpc>
                <a:spcPct val="80000"/>
              </a:lnSpc>
              <a:spcAft>
                <a:spcPts val="0"/>
              </a:spcAft>
              <a:buClr>
                <a:srgbClr val="31B6FD"/>
              </a:buClr>
              <a:buFont typeface="Arial" pitchFamily="34" charset="0"/>
              <a:buChar char="•"/>
              <a:defRPr/>
            </a:pPr>
            <a:endParaRPr lang="tr-TR" sz="1800" b="1" dirty="0">
              <a:solidFill>
                <a:schemeClr val="accent6">
                  <a:lumMod val="75000"/>
                </a:schemeClr>
              </a:solidFill>
              <a:latin typeface="Candara" panose="020E0502030303020204" pitchFamily="34" charset="0"/>
            </a:endParaRPr>
          </a:p>
          <a:p>
            <a:pPr lvl="0" algn="just" eaLnBrk="1" fontAlgn="auto" hangingPunct="1">
              <a:lnSpc>
                <a:spcPct val="80000"/>
              </a:lnSpc>
              <a:spcAft>
                <a:spcPts val="0"/>
              </a:spcAft>
              <a:buClr>
                <a:srgbClr val="31B6FD"/>
              </a:buClr>
              <a:buFont typeface="Arial" pitchFamily="34" charset="0"/>
              <a:buChar char="•"/>
              <a:defRPr/>
            </a:pPr>
            <a:endParaRPr lang="tr-TR" sz="1800" b="1" dirty="0">
              <a:solidFill>
                <a:schemeClr val="accent6">
                  <a:lumMod val="75000"/>
                </a:schemeClr>
              </a:solidFill>
              <a:latin typeface="Candara" panose="020E0502030303020204" pitchFamily="34" charset="0"/>
            </a:endParaRPr>
          </a:p>
          <a:p>
            <a:pPr lvl="0" algn="just" eaLnBrk="1" fontAlgn="auto" hangingPunct="1">
              <a:lnSpc>
                <a:spcPct val="80000"/>
              </a:lnSpc>
              <a:spcAft>
                <a:spcPts val="0"/>
              </a:spcAft>
              <a:buClr>
                <a:srgbClr val="31B6FD"/>
              </a:buClr>
              <a:buFont typeface="Arial" pitchFamily="34" charset="0"/>
              <a:buChar char="•"/>
              <a:defRPr/>
            </a:pPr>
            <a:endParaRPr lang="tr-TR" sz="1800" b="1" dirty="0">
              <a:solidFill>
                <a:schemeClr val="accent6">
                  <a:lumMod val="75000"/>
                </a:schemeClr>
              </a:solidFill>
              <a:latin typeface="Candara" panose="020E0502030303020204" pitchFamily="34" charset="0"/>
            </a:endParaRPr>
          </a:p>
          <a:p>
            <a:pPr lvl="0" algn="just" eaLnBrk="1" fontAlgn="auto" hangingPunct="1">
              <a:lnSpc>
                <a:spcPct val="80000"/>
              </a:lnSpc>
              <a:spcAft>
                <a:spcPts val="0"/>
              </a:spcAft>
              <a:buClr>
                <a:schemeClr val="tx2"/>
              </a:buClr>
              <a:buFont typeface="Arial" pitchFamily="34" charset="0"/>
              <a:buChar char="•"/>
              <a:defRPr/>
            </a:pPr>
            <a:r>
              <a:rPr lang="tr-TR" sz="2000" b="1" dirty="0">
                <a:latin typeface="Candara" panose="020E0502030303020204" pitchFamily="34" charset="0"/>
              </a:rPr>
              <a:t>Tüketici Hakem Heyetleri Yönetmeliği’nin 11/4 maddesinde «</a:t>
            </a:r>
            <a:r>
              <a:rPr lang="tr-TR" sz="2000" b="1" i="1" dirty="0">
                <a:latin typeface="Candara" panose="020E0502030303020204" pitchFamily="34" charset="0"/>
              </a:rPr>
              <a:t>Konusu, sebebi ve tarafları aynı olan uyuşmazlık ile ilgili olarak birden çok tüketici hakem heyetine veya aynı tüketici hakem heyetine birden fazla başvuruda bulunulamaz. Aksi takdirde tüketici hakem heyeti </a:t>
            </a:r>
            <a:r>
              <a:rPr lang="tr-TR" sz="2000" b="1" i="1" dirty="0" err="1">
                <a:latin typeface="Candara" panose="020E0502030303020204" pitchFamily="34" charset="0"/>
              </a:rPr>
              <a:t>re’sen</a:t>
            </a:r>
            <a:r>
              <a:rPr lang="tr-TR" sz="2000" b="1" i="1" dirty="0">
                <a:latin typeface="Candara" panose="020E0502030303020204" pitchFamily="34" charset="0"/>
              </a:rPr>
              <a:t> ya da taraflardan birinin itirazı üzerine her zaman </a:t>
            </a:r>
            <a:r>
              <a:rPr lang="tr-TR" sz="2000" b="1" i="1" dirty="0" err="1">
                <a:latin typeface="Candara" panose="020E0502030303020204" pitchFamily="34" charset="0"/>
              </a:rPr>
              <a:t>derdestliği</a:t>
            </a:r>
            <a:r>
              <a:rPr lang="tr-TR" sz="2000" b="1" i="1" dirty="0">
                <a:latin typeface="Candara" panose="020E0502030303020204" pitchFamily="34" charset="0"/>
              </a:rPr>
              <a:t> dikkate alır</a:t>
            </a:r>
            <a:r>
              <a:rPr lang="tr-TR" sz="2000" b="1" dirty="0">
                <a:latin typeface="Candara" panose="020E0502030303020204" pitchFamily="34" charset="0"/>
              </a:rPr>
              <a:t>» hükmü yer almaktadır.</a:t>
            </a:r>
          </a:p>
          <a:p>
            <a:pPr lvl="0" algn="just" eaLnBrk="1" fontAlgn="auto" hangingPunct="1">
              <a:lnSpc>
                <a:spcPct val="80000"/>
              </a:lnSpc>
              <a:spcAft>
                <a:spcPts val="0"/>
              </a:spcAft>
              <a:buClr>
                <a:schemeClr val="tx2"/>
              </a:buClr>
              <a:buFont typeface="Arial" pitchFamily="34" charset="0"/>
              <a:buChar char="•"/>
              <a:defRPr/>
            </a:pPr>
            <a:endParaRPr lang="tr-TR" sz="2000" b="1" dirty="0">
              <a:latin typeface="Candara" panose="020E0502030303020204" pitchFamily="34" charset="0"/>
            </a:endParaRPr>
          </a:p>
          <a:p>
            <a:pPr lvl="0" algn="just" eaLnBrk="1" fontAlgn="auto" hangingPunct="1">
              <a:lnSpc>
                <a:spcPct val="80000"/>
              </a:lnSpc>
              <a:spcAft>
                <a:spcPts val="0"/>
              </a:spcAft>
              <a:buClr>
                <a:schemeClr val="tx2"/>
              </a:buClr>
              <a:buFont typeface="Arial" pitchFamily="34" charset="0"/>
              <a:buChar char="•"/>
              <a:defRPr/>
            </a:pPr>
            <a:r>
              <a:rPr lang="tr-TR" sz="2000" b="1" dirty="0" err="1">
                <a:latin typeface="Candara" panose="020E0502030303020204" pitchFamily="34" charset="0"/>
              </a:rPr>
              <a:t>Derdestlik</a:t>
            </a:r>
            <a:r>
              <a:rPr lang="tr-TR" sz="2000" b="1" dirty="0">
                <a:latin typeface="Candara" panose="020E0502030303020204" pitchFamily="34" charset="0"/>
              </a:rPr>
              <a:t>, her iki başvuruya ilişkin olarak aşağıdaki unsurların hepsinin birlikte aynı olması halinde söz konusu olacaktır;</a:t>
            </a:r>
          </a:p>
          <a:p>
            <a:pPr lvl="3" algn="just" eaLnBrk="1" fontAlgn="auto" hangingPunct="1">
              <a:lnSpc>
                <a:spcPct val="80000"/>
              </a:lnSpc>
              <a:spcAft>
                <a:spcPts val="0"/>
              </a:spcAft>
              <a:buClr>
                <a:schemeClr val="tx2"/>
              </a:buClr>
              <a:buFont typeface="Wingdings" panose="05000000000000000000" pitchFamily="2" charset="2"/>
              <a:buChar char="ü"/>
              <a:defRPr/>
            </a:pPr>
            <a:r>
              <a:rPr lang="tr-TR" b="1" dirty="0">
                <a:latin typeface="Candara" panose="020E0502030303020204" pitchFamily="34" charset="0"/>
              </a:rPr>
              <a:t>tarafları,</a:t>
            </a:r>
          </a:p>
          <a:p>
            <a:pPr lvl="3" algn="just" eaLnBrk="1" fontAlgn="auto" hangingPunct="1">
              <a:lnSpc>
                <a:spcPct val="80000"/>
              </a:lnSpc>
              <a:spcAft>
                <a:spcPts val="0"/>
              </a:spcAft>
              <a:buClr>
                <a:schemeClr val="tx2"/>
              </a:buClr>
              <a:buFont typeface="Wingdings" panose="05000000000000000000" pitchFamily="2" charset="2"/>
              <a:buChar char="ü"/>
              <a:defRPr/>
            </a:pPr>
            <a:r>
              <a:rPr lang="tr-TR" b="1" dirty="0">
                <a:latin typeface="Candara" panose="020E0502030303020204" pitchFamily="34" charset="0"/>
              </a:rPr>
              <a:t>uyuşmazlık sebebi (vakıalar)</a:t>
            </a:r>
          </a:p>
          <a:p>
            <a:pPr lvl="3" algn="just" eaLnBrk="1" fontAlgn="auto" hangingPunct="1">
              <a:lnSpc>
                <a:spcPct val="80000"/>
              </a:lnSpc>
              <a:spcAft>
                <a:spcPts val="0"/>
              </a:spcAft>
              <a:buClr>
                <a:schemeClr val="tx2"/>
              </a:buClr>
              <a:buFont typeface="Wingdings" panose="05000000000000000000" pitchFamily="2" charset="2"/>
              <a:buChar char="ü"/>
              <a:defRPr/>
            </a:pPr>
            <a:r>
              <a:rPr lang="tr-TR" b="1" dirty="0">
                <a:latin typeface="Candara" panose="020E0502030303020204" pitchFamily="34" charset="0"/>
              </a:rPr>
              <a:t>uyuşmazlık konusu (talep)</a:t>
            </a: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182475D1-8728-4F62-B383-8CE18DB983DF}"/>
              </a:ext>
            </a:extLst>
          </p:cNvPr>
          <p:cNvSpPr>
            <a:spLocks noGrp="1"/>
          </p:cNvSpPr>
          <p:nvPr>
            <p:ph type="sldNum" sz="quarter" idx="12"/>
          </p:nvPr>
        </p:nvSpPr>
        <p:spPr/>
        <p:txBody>
          <a:bodyPr/>
          <a:lstStyle/>
          <a:p>
            <a:pPr>
              <a:defRPr/>
            </a:pPr>
            <a:fld id="{407B1238-61CB-43FF-9608-827ADFD15C26}" type="slidenum">
              <a:rPr lang="en-US" smtClean="0"/>
              <a:pPr>
                <a:defRPr/>
              </a:pPr>
              <a:t>11</a:t>
            </a:fld>
            <a:endParaRPr lang="en-US" dirty="0"/>
          </a:p>
        </p:txBody>
      </p:sp>
      <p:sp>
        <p:nvSpPr>
          <p:cNvPr id="10" name="Dikdörtgen 9"/>
          <p:cNvSpPr/>
          <p:nvPr/>
        </p:nvSpPr>
        <p:spPr>
          <a:xfrm>
            <a:off x="981417" y="1435274"/>
            <a:ext cx="7687796" cy="705517"/>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eaLnBrk="1" fontAlgn="auto" hangingPunct="1">
              <a:spcBef>
                <a:spcPts val="0"/>
              </a:spcBef>
              <a:spcAft>
                <a:spcPts val="0"/>
              </a:spcAft>
              <a:buClr>
                <a:srgbClr val="FF0000"/>
              </a:buClr>
              <a:defRPr/>
            </a:pPr>
            <a:r>
              <a:rPr lang="tr-TR" sz="2200" b="1" dirty="0">
                <a:solidFill>
                  <a:srgbClr val="FF0000"/>
                </a:solidFill>
                <a:latin typeface="Candara" panose="020E0502030303020204" pitchFamily="34" charset="0"/>
              </a:rPr>
              <a:t>Tüketici Hakem Heyetleri Yönetmeliği’nde yer alan </a:t>
            </a:r>
            <a:r>
              <a:rPr lang="tr-TR" sz="2200" b="1" dirty="0" err="1">
                <a:solidFill>
                  <a:srgbClr val="FF0000"/>
                </a:solidFill>
                <a:latin typeface="Candara" panose="020E0502030303020204" pitchFamily="34" charset="0"/>
              </a:rPr>
              <a:t>derdestlik</a:t>
            </a:r>
            <a:r>
              <a:rPr lang="tr-TR" sz="2200" b="1" dirty="0">
                <a:solidFill>
                  <a:srgbClr val="FF0000"/>
                </a:solidFill>
                <a:latin typeface="Candara" panose="020E0502030303020204" pitchFamily="34" charset="0"/>
              </a:rPr>
              <a:t> düzenlemesi açıklanabilir mi?</a:t>
            </a:r>
          </a:p>
        </p:txBody>
      </p:sp>
    </p:spTree>
    <p:extLst>
      <p:ext uri="{BB962C8B-B14F-4D97-AF65-F5344CB8AC3E}">
        <p14:creationId xmlns:p14="http://schemas.microsoft.com/office/powerpoint/2010/main" val="2028864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 Tüketici Hakem Heyetlerine Başvuru</a:t>
            </a:r>
          </a:p>
        </p:txBody>
      </p:sp>
      <p:sp>
        <p:nvSpPr>
          <p:cNvPr id="8" name="2 İçerik Yer Tutucusu"/>
          <p:cNvSpPr txBox="1">
            <a:spLocks/>
          </p:cNvSpPr>
          <p:nvPr/>
        </p:nvSpPr>
        <p:spPr bwMode="auto">
          <a:xfrm>
            <a:off x="899592" y="1160678"/>
            <a:ext cx="7895158" cy="54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88900" marR="0" lvl="0" indent="-88900" algn="l"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kumimoji="0" lang="tr-TR" sz="2000" i="0" u="none" strike="noStrike" kern="1200" cap="none" spc="0" normalizeH="0" baseline="0" noProof="0" dirty="0">
              <a:ln>
                <a:noFill/>
              </a:ln>
              <a:solidFill>
                <a:srgbClr val="073E87"/>
              </a:solidFill>
              <a:effectLst/>
              <a:uLnTx/>
              <a:uFillTx/>
              <a:latin typeface="Candara" panose="020E0502030303020204" pitchFamily="34" charset="0"/>
            </a:endParaRPr>
          </a:p>
          <a:p>
            <a:pPr marL="265113" indent="-265113" algn="just">
              <a:buClr>
                <a:srgbClr val="FF0000"/>
              </a:buClr>
              <a:buFont typeface="Arial" panose="020B0604020202020204" pitchFamily="34" charset="0"/>
              <a:buChar char="•"/>
            </a:pPr>
            <a:endParaRPr lang="tr-TR" sz="2000" dirty="0">
              <a:solidFill>
                <a:schemeClr val="accent6">
                  <a:lumMod val="75000"/>
                </a:schemeClr>
              </a:solidFill>
              <a:latin typeface="Candara" panose="020E0502030303020204" pitchFamily="34" charset="0"/>
            </a:endParaRPr>
          </a:p>
          <a:p>
            <a:pPr marL="265113" indent="-265113" algn="just">
              <a:buFont typeface="Arial" panose="020B0604020202020204" pitchFamily="34" charset="0"/>
              <a:buChar char="•"/>
            </a:pPr>
            <a:endParaRPr lang="tr-TR" sz="2000" dirty="0">
              <a:latin typeface="Candara" panose="020E0502030303020204" pitchFamily="34" charset="0"/>
            </a:endParaRPr>
          </a:p>
          <a:p>
            <a:pPr marL="265113" indent="-265113" algn="just">
              <a:buFont typeface="Arial" panose="020B0604020202020204" pitchFamily="34" charset="0"/>
              <a:buChar char="•"/>
            </a:pPr>
            <a:endParaRPr lang="tr-TR" sz="2000" dirty="0">
              <a:solidFill>
                <a:schemeClr val="accent1"/>
              </a:solidFill>
              <a:latin typeface="Candara" panose="020E0502030303020204" pitchFamily="34" charset="0"/>
            </a:endParaRPr>
          </a:p>
          <a:p>
            <a:pPr marL="265113" indent="-265113" algn="just">
              <a:buFont typeface="Arial" panose="020B0604020202020204" pitchFamily="34" charset="0"/>
              <a:buChar char="•"/>
            </a:pPr>
            <a:endParaRPr lang="tr-TR" sz="2000" dirty="0">
              <a:solidFill>
                <a:schemeClr val="accent1"/>
              </a:solidFill>
              <a:latin typeface="Candara" panose="020E0502030303020204" pitchFamily="34" charset="0"/>
            </a:endParaRPr>
          </a:p>
          <a:p>
            <a:pPr marL="0" indent="0" algn="just">
              <a:buNone/>
            </a:pPr>
            <a:endParaRPr lang="tr-TR" sz="2000" dirty="0">
              <a:solidFill>
                <a:schemeClr val="accent1"/>
              </a:solidFill>
              <a:latin typeface="Candara" panose="020E0502030303020204" pitchFamily="34" charset="0"/>
            </a:endParaRPr>
          </a:p>
          <a:p>
            <a:pPr marL="265113" indent="-265113" algn="just">
              <a:buFont typeface="Arial" panose="020B0604020202020204" pitchFamily="34" charset="0"/>
              <a:buChar char="•"/>
            </a:pPr>
            <a:r>
              <a:rPr lang="tr-TR" sz="2000" b="1" dirty="0">
                <a:latin typeface="Candara" panose="020E0502030303020204" pitchFamily="34" charset="0"/>
              </a:rPr>
              <a:t>Tüketici Hakem Heyetleri Yönetmeliği’nin 11/4 maddesi kapsamında  örnekte her iki başvuruda aynı uyuşmazlıktan bahsedilemeyeceği ve yeniden karar verilmesinin mümkün olduğu değerlendirilmektedir.</a:t>
            </a: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182475D1-8728-4F62-B383-8CE18DB983DF}"/>
              </a:ext>
            </a:extLst>
          </p:cNvPr>
          <p:cNvSpPr>
            <a:spLocks noGrp="1"/>
          </p:cNvSpPr>
          <p:nvPr>
            <p:ph type="sldNum" sz="quarter" idx="12"/>
          </p:nvPr>
        </p:nvSpPr>
        <p:spPr/>
        <p:txBody>
          <a:bodyPr/>
          <a:lstStyle/>
          <a:p>
            <a:pPr>
              <a:defRPr/>
            </a:pPr>
            <a:fld id="{407B1238-61CB-43FF-9608-827ADFD15C26}" type="slidenum">
              <a:rPr lang="en-US" smtClean="0"/>
              <a:pPr>
                <a:defRPr/>
              </a:pPr>
              <a:t>12</a:t>
            </a:fld>
            <a:endParaRPr lang="en-US" dirty="0"/>
          </a:p>
        </p:txBody>
      </p:sp>
      <p:sp>
        <p:nvSpPr>
          <p:cNvPr id="10" name="Dikdörtgen 9"/>
          <p:cNvSpPr/>
          <p:nvPr/>
        </p:nvSpPr>
        <p:spPr>
          <a:xfrm>
            <a:off x="1044186" y="1527115"/>
            <a:ext cx="7687796" cy="1541845"/>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eaLnBrk="1" fontAlgn="auto" hangingPunct="1">
              <a:spcBef>
                <a:spcPts val="0"/>
              </a:spcBef>
              <a:spcAft>
                <a:spcPts val="0"/>
              </a:spcAft>
              <a:buClr>
                <a:srgbClr val="FF0000"/>
              </a:buClr>
              <a:defRPr/>
            </a:pPr>
            <a:r>
              <a:rPr lang="tr-TR" sz="2200" b="1" dirty="0">
                <a:solidFill>
                  <a:srgbClr val="FF0000"/>
                </a:solidFill>
                <a:latin typeface="Candara" panose="020E0502030303020204" pitchFamily="34" charset="0"/>
              </a:rPr>
              <a:t>Aynı ürünle ilgili farklı zamanlarda farklı arızalar için karar verilebilir mi? Örneğin cep telefonu için daha önce dokunmatik arızasından  karar verilmişse aynı telefonda farklı bir arıza olduğunda garanti kapsamında yeniden karar verilebilir mi?</a:t>
            </a:r>
          </a:p>
        </p:txBody>
      </p:sp>
    </p:spTree>
    <p:extLst>
      <p:ext uri="{BB962C8B-B14F-4D97-AF65-F5344CB8AC3E}">
        <p14:creationId xmlns:p14="http://schemas.microsoft.com/office/powerpoint/2010/main" val="3857520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13</a:t>
            </a:fld>
            <a:endParaRPr lang="en-US" dirty="0"/>
          </a:p>
        </p:txBody>
      </p:sp>
      <p:sp>
        <p:nvSpPr>
          <p:cNvPr id="3" name="Metin kutusu 2"/>
          <p:cNvSpPr txBox="1"/>
          <p:nvPr/>
        </p:nvSpPr>
        <p:spPr>
          <a:xfrm>
            <a:off x="782042" y="1229819"/>
            <a:ext cx="8064896" cy="1600438"/>
          </a:xfrm>
          <a:prstGeom prst="rect">
            <a:avLst/>
          </a:prstGeom>
          <a:noFill/>
        </p:spPr>
        <p:txBody>
          <a:bodyPr wrap="square" rtlCol="0">
            <a:spAutoFit/>
          </a:bodyPr>
          <a:lstStyle/>
          <a:p>
            <a:pPr marL="285750" indent="-285750" algn="just">
              <a:buFont typeface="Arial" panose="020B0604020202020204" pitchFamily="34" charset="0"/>
              <a:buChar char="•"/>
            </a:pPr>
            <a:endParaRPr lang="tr-TR" sz="14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4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4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4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4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4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400" dirty="0">
              <a:solidFill>
                <a:schemeClr val="accent6">
                  <a:lumMod val="75000"/>
                </a:schemeClr>
              </a:solidFill>
              <a:latin typeface="Candara" panose="020E0502030303020204" pitchFamily="34" charset="0"/>
            </a:endParaRPr>
          </a:p>
        </p:txBody>
      </p:sp>
      <p:pic>
        <p:nvPicPr>
          <p:cNvPr id="8" name="Resim 7">
            <a:extLst>
              <a:ext uri="{FF2B5EF4-FFF2-40B4-BE49-F238E27FC236}">
                <a16:creationId xmlns:a16="http://schemas.microsoft.com/office/drawing/2014/main" id="{796522B9-1B8B-401B-BC30-46801194624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82360"/>
            <a:ext cx="1152127" cy="876731"/>
          </a:xfrm>
          <a:prstGeom prst="rect">
            <a:avLst/>
          </a:prstGeom>
          <a:noFill/>
        </p:spPr>
      </p:pic>
      <p:sp>
        <p:nvSpPr>
          <p:cNvPr id="9" name="Dikdörtgen 8"/>
          <p:cNvSpPr/>
          <p:nvPr/>
        </p:nvSpPr>
        <p:spPr>
          <a:xfrm>
            <a:off x="990474" y="1310630"/>
            <a:ext cx="7696326" cy="1171840"/>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buClr>
                <a:srgbClr val="FF0000"/>
              </a:buClr>
            </a:pPr>
            <a:r>
              <a:rPr lang="tr-TR" sz="2200" b="1" dirty="0">
                <a:solidFill>
                  <a:srgbClr val="FF0000"/>
                </a:solidFill>
                <a:latin typeface="Candara" panose="020E0502030303020204" pitchFamily="34" charset="0"/>
              </a:rPr>
              <a:t>Tüketicinin/vekilinin dosyaya sunduğu bilgi, belge veya deliller yetersiz ise tüketici hakem heyeti tarafından tüketicinin/vekilinin aranması gerekli midir?</a:t>
            </a:r>
          </a:p>
        </p:txBody>
      </p:sp>
      <p:sp>
        <p:nvSpPr>
          <p:cNvPr id="5" name="Metin kutusu 4">
            <a:extLst>
              <a:ext uri="{FF2B5EF4-FFF2-40B4-BE49-F238E27FC236}">
                <a16:creationId xmlns:a16="http://schemas.microsoft.com/office/drawing/2014/main" id="{CF13E8E4-8A95-4035-873A-FB818DBFCB24}"/>
              </a:ext>
            </a:extLst>
          </p:cNvPr>
          <p:cNvSpPr txBox="1"/>
          <p:nvPr/>
        </p:nvSpPr>
        <p:spPr>
          <a:xfrm>
            <a:off x="990474" y="2830257"/>
            <a:ext cx="7696326" cy="4093428"/>
          </a:xfrm>
          <a:prstGeom prst="rect">
            <a:avLst/>
          </a:prstGeom>
          <a:noFill/>
        </p:spPr>
        <p:txBody>
          <a:bodyPr wrap="square" rtlCol="0">
            <a:spAutoFit/>
          </a:bodyPr>
          <a:lstStyle/>
          <a:p>
            <a:pPr marL="361950" indent="-361950" algn="just">
              <a:buFont typeface="Arial" panose="020B0604020202020204" pitchFamily="34" charset="0"/>
              <a:buChar char="•"/>
            </a:pPr>
            <a:r>
              <a:rPr lang="tr-TR" sz="2000" b="1" dirty="0">
                <a:solidFill>
                  <a:schemeClr val="tx2"/>
                </a:solidFill>
                <a:latin typeface="Candara" panose="020E0502030303020204" pitchFamily="34" charset="0"/>
              </a:rPr>
              <a:t>Tüketici Hakem Heyetleri Yönetmeliği’nin 18. maddesinde «</a:t>
            </a:r>
            <a:r>
              <a:rPr lang="tr-TR" sz="2000" b="1" i="1" dirty="0">
                <a:solidFill>
                  <a:schemeClr val="tx2"/>
                </a:solidFill>
                <a:latin typeface="Candara" panose="020E0502030303020204" pitchFamily="34" charset="0"/>
              </a:rPr>
              <a:t>Tüketici hakem heyeti incelemeyi, raportör tarafından hazırlanan rapor ve ilgili belgelerin yer aldığı dosya üzerinden yapar. Gerekli görmesi halinde tüketici hakem heyeti ayrıca tarafları ve bilirkişiyi dinler</a:t>
            </a:r>
            <a:r>
              <a:rPr lang="tr-TR" sz="2000" b="1" dirty="0">
                <a:solidFill>
                  <a:schemeClr val="tx2"/>
                </a:solidFill>
                <a:latin typeface="Candara" panose="020E0502030303020204" pitchFamily="34" charset="0"/>
              </a:rPr>
              <a:t>» düzenlemesi yer almaktadır.</a:t>
            </a:r>
          </a:p>
          <a:p>
            <a:pPr marL="361950" indent="-361950" algn="just">
              <a:buFont typeface="Arial" panose="020B0604020202020204" pitchFamily="34" charset="0"/>
              <a:buChar char="•"/>
            </a:pPr>
            <a:endParaRPr lang="tr-TR" sz="2000" b="1" dirty="0">
              <a:solidFill>
                <a:schemeClr val="tx2"/>
              </a:solidFill>
              <a:latin typeface="Candara" panose="020E0502030303020204" pitchFamily="34" charset="0"/>
            </a:endParaRPr>
          </a:p>
          <a:p>
            <a:pPr marL="361950" indent="-361950" algn="just">
              <a:buFont typeface="Arial" panose="020B0604020202020204" pitchFamily="34" charset="0"/>
              <a:buChar char="•"/>
            </a:pPr>
            <a:r>
              <a:rPr lang="tr-TR" sz="2000" b="1" dirty="0">
                <a:solidFill>
                  <a:schemeClr val="tx2"/>
                </a:solidFill>
                <a:latin typeface="Candara" panose="020E0502030303020204" pitchFamily="34" charset="0"/>
              </a:rPr>
              <a:t>Başvuru evrakının, kural olarak, başvuru sahibi/vekili tarafından eksiksiz bir şekilde hakem heyetine sunulması gerektiği,</a:t>
            </a:r>
          </a:p>
          <a:p>
            <a:pPr marL="361950" indent="-361950" algn="just">
              <a:buFont typeface="Arial" panose="020B0604020202020204" pitchFamily="34" charset="0"/>
              <a:buChar char="•"/>
            </a:pPr>
            <a:endParaRPr lang="tr-TR" sz="2000" b="1" dirty="0">
              <a:solidFill>
                <a:schemeClr val="tx2"/>
              </a:solidFill>
              <a:latin typeface="Candara" panose="020E0502030303020204" pitchFamily="34" charset="0"/>
            </a:endParaRPr>
          </a:p>
          <a:p>
            <a:pPr marL="361950" indent="-361950" algn="just">
              <a:buFont typeface="Arial" panose="020B0604020202020204" pitchFamily="34" charset="0"/>
              <a:buChar char="•"/>
            </a:pPr>
            <a:r>
              <a:rPr lang="tr-TR" sz="2000" b="1" dirty="0">
                <a:solidFill>
                  <a:schemeClr val="tx2"/>
                </a:solidFill>
                <a:latin typeface="Candara" panose="020E0502030303020204" pitchFamily="34" charset="0"/>
              </a:rPr>
              <a:t>Ancak Yönetmelik hükmü ile hakem heyetine başvuru sahibinin gerekli görülmesi halinde dinlenebilmesi imkanı tanındığından bu şekilde inceleme aşamasındaki eksikliğin giderilmesinin mümkün olduğu değerlendirilmektedir.</a:t>
            </a:r>
            <a:r>
              <a:rPr lang="tr-TR" sz="2000" b="1" dirty="0">
                <a:solidFill>
                  <a:schemeClr val="accent6"/>
                </a:solidFill>
                <a:latin typeface="Candara" panose="020E0502030303020204" pitchFamily="34" charset="0"/>
              </a:rPr>
              <a:t> </a:t>
            </a:r>
          </a:p>
        </p:txBody>
      </p:sp>
    </p:spTree>
    <p:extLst>
      <p:ext uri="{BB962C8B-B14F-4D97-AF65-F5344CB8AC3E}">
        <p14:creationId xmlns:p14="http://schemas.microsoft.com/office/powerpoint/2010/main" val="4183875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14</a:t>
            </a:fld>
            <a:endParaRPr lang="en-US" dirty="0"/>
          </a:p>
        </p:txBody>
      </p:sp>
      <p:sp>
        <p:nvSpPr>
          <p:cNvPr id="3" name="Metin kutusu 2"/>
          <p:cNvSpPr txBox="1"/>
          <p:nvPr/>
        </p:nvSpPr>
        <p:spPr>
          <a:xfrm>
            <a:off x="755576" y="1412776"/>
            <a:ext cx="7931224" cy="646331"/>
          </a:xfrm>
          <a:prstGeom prst="rect">
            <a:avLst/>
          </a:prstGeom>
          <a:noFill/>
        </p:spPr>
        <p:txBody>
          <a:bodyPr wrap="square" rtlCol="0">
            <a:spAutoFit/>
          </a:bodyPr>
          <a:lstStyle/>
          <a:p>
            <a:pPr algn="just"/>
            <a:endParaRPr lang="tr-TR" sz="1800" dirty="0">
              <a:solidFill>
                <a:srgbClr val="FF0000"/>
              </a:solidFill>
              <a:latin typeface="Candara" panose="020E0502030303020204" pitchFamily="34" charset="0"/>
            </a:endParaRPr>
          </a:p>
          <a:p>
            <a:pPr marL="361950" indent="-361950" algn="just">
              <a:buFont typeface="Arial" panose="020B0604020202020204" pitchFamily="34" charset="0"/>
              <a:buChar char="•"/>
            </a:pPr>
            <a:endParaRPr lang="tr-TR" sz="1800" dirty="0">
              <a:solidFill>
                <a:srgbClr val="FF0000"/>
              </a:solidFill>
              <a:latin typeface="Candara" panose="020E0502030303020204" pitchFamily="34" charset="0"/>
            </a:endParaRPr>
          </a:p>
        </p:txBody>
      </p:sp>
      <p:pic>
        <p:nvPicPr>
          <p:cNvPr id="8" name="Resim 7">
            <a:extLst>
              <a:ext uri="{FF2B5EF4-FFF2-40B4-BE49-F238E27FC236}">
                <a16:creationId xmlns:a16="http://schemas.microsoft.com/office/drawing/2014/main" id="{796522B9-1B8B-401B-BC30-46801194624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82360"/>
            <a:ext cx="1152127" cy="876731"/>
          </a:xfrm>
          <a:prstGeom prst="rect">
            <a:avLst/>
          </a:prstGeom>
          <a:noFill/>
        </p:spPr>
      </p:pic>
      <p:sp>
        <p:nvSpPr>
          <p:cNvPr id="9" name="Dikdörtgen 8">
            <a:extLst>
              <a:ext uri="{FF2B5EF4-FFF2-40B4-BE49-F238E27FC236}">
                <a16:creationId xmlns:a16="http://schemas.microsoft.com/office/drawing/2014/main" id="{B5F1FCB6-F0B5-416A-B71F-AEFCF0377B1A}"/>
              </a:ext>
            </a:extLst>
          </p:cNvPr>
          <p:cNvSpPr/>
          <p:nvPr/>
        </p:nvSpPr>
        <p:spPr>
          <a:xfrm>
            <a:off x="990474" y="1229819"/>
            <a:ext cx="7696326" cy="1354797"/>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2200" b="1" dirty="0">
                <a:solidFill>
                  <a:srgbClr val="FF0000"/>
                </a:solidFill>
                <a:latin typeface="Candara" panose="020E0502030303020204" pitchFamily="34" charset="0"/>
              </a:rPr>
              <a:t>Tüketici hakem heyetlerine avukat vasıtasıyla yapılan başvuruların ve sunulan bilgi ve belgelerin ekinde bulunan vekaletnamelerde vekalet pulu bulunması zorunlu mudur? </a:t>
            </a:r>
            <a:endParaRPr lang="tr-TR" sz="2200" dirty="0">
              <a:solidFill>
                <a:srgbClr val="FF0000"/>
              </a:solidFill>
              <a:latin typeface="Candara" panose="020E0502030303020204" pitchFamily="34" charset="0"/>
            </a:endParaRPr>
          </a:p>
        </p:txBody>
      </p:sp>
      <p:sp>
        <p:nvSpPr>
          <p:cNvPr id="5" name="Metin kutusu 4">
            <a:extLst>
              <a:ext uri="{FF2B5EF4-FFF2-40B4-BE49-F238E27FC236}">
                <a16:creationId xmlns:a16="http://schemas.microsoft.com/office/drawing/2014/main" id="{05CB642A-ACAE-420A-A959-21CD8318D2CA}"/>
              </a:ext>
            </a:extLst>
          </p:cNvPr>
          <p:cNvSpPr txBox="1"/>
          <p:nvPr/>
        </p:nvSpPr>
        <p:spPr>
          <a:xfrm>
            <a:off x="990474" y="2767573"/>
            <a:ext cx="7696326" cy="2554545"/>
          </a:xfrm>
          <a:prstGeom prst="rect">
            <a:avLst/>
          </a:prstGeom>
          <a:noFill/>
        </p:spPr>
        <p:txBody>
          <a:bodyPr wrap="square" rtlCol="0">
            <a:spAutoFit/>
          </a:bodyPr>
          <a:lstStyle/>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Hakem heyetlerine avukat vasıtasıyla yapılan başvuruların ekinde bulunan vekaletnamelerde, vekalet pulunun bulunması zorunlu olduğu,</a:t>
            </a:r>
          </a:p>
          <a:p>
            <a:pPr marL="285750" indent="-285750" algn="just">
              <a:buFont typeface="Arial" panose="020B0604020202020204" pitchFamily="34" charset="0"/>
              <a:buChar char="•"/>
            </a:pPr>
            <a:endParaRPr lang="tr-TR" sz="2000" b="1" dirty="0">
              <a:solidFill>
                <a:schemeClr val="tx2"/>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Diğer taraftan, aynı avukat tarafından aynı dosya için farklı zamanlarda birden fazla belge ibraz edilmek istenmesi durumunda ise dosyaya vekalet pulu yapıştırılmış tek bir vekaletname sunulmuş olmasının yeterli olduğu değerlendirilmektedir.</a:t>
            </a:r>
          </a:p>
        </p:txBody>
      </p:sp>
    </p:spTree>
    <p:extLst>
      <p:ext uri="{BB962C8B-B14F-4D97-AF65-F5344CB8AC3E}">
        <p14:creationId xmlns:p14="http://schemas.microsoft.com/office/powerpoint/2010/main" val="3660120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15</a:t>
            </a:fld>
            <a:endParaRPr lang="en-US" dirty="0"/>
          </a:p>
        </p:txBody>
      </p:sp>
      <p:sp>
        <p:nvSpPr>
          <p:cNvPr id="3" name="Metin kutusu 2"/>
          <p:cNvSpPr txBox="1"/>
          <p:nvPr/>
        </p:nvSpPr>
        <p:spPr>
          <a:xfrm>
            <a:off x="755576" y="1340768"/>
            <a:ext cx="7704856" cy="5386090"/>
          </a:xfrm>
          <a:prstGeom prst="rect">
            <a:avLst/>
          </a:prstGeom>
          <a:noFill/>
        </p:spPr>
        <p:txBody>
          <a:bodyPr wrap="square" rtlCol="0">
            <a:spAutoFit/>
          </a:bodyPr>
          <a:lstStyle/>
          <a:p>
            <a:pPr marL="285750" indent="-285750">
              <a:buFont typeface="Arial" panose="020B0604020202020204" pitchFamily="34" charset="0"/>
              <a:buChar char="•"/>
            </a:pPr>
            <a:endParaRPr lang="tr-TR" sz="1800" dirty="0">
              <a:solidFill>
                <a:srgbClr val="FF0000"/>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Hakem heyetlerinin uyuşmazlığın çözümüne yönelik çalışmalarına kolaylık ve çabukluk sağlanması amacıyla başvuru sahibi, iddialarını destekleyecek uyuşmazlık konusu ile ilgili sözleşme, fatura veya satış fişinin yanı sıra her türlü belgeyi sunabilir. Çeşitli nedenlerle herhangi bir belge sunamayan tüketicilerin başvurularının da kabul edilmesi gerekir. Hakem heyetleri dilekçenin kabulü ile ispat ve delillerin değerlendirilmesi meselesini birbirinden ayırmalıdır. Zira, dilekçe eki belgelerin olmaması başvuruyu almaya engel olmayıp, daha ziyade ispat meselesini ilgilendirmektedir. </a:t>
            </a:r>
            <a:endParaRPr lang="tr-TR" sz="1800" dirty="0">
              <a:latin typeface="Candara" panose="020E0502030303020204" pitchFamily="34" charset="0"/>
            </a:endParaRPr>
          </a:p>
        </p:txBody>
      </p:sp>
      <p:pic>
        <p:nvPicPr>
          <p:cNvPr id="8" name="Resim 7">
            <a:extLst>
              <a:ext uri="{FF2B5EF4-FFF2-40B4-BE49-F238E27FC236}">
                <a16:creationId xmlns:a16="http://schemas.microsoft.com/office/drawing/2014/main" id="{A9B6CB41-E2DE-41B0-AA06-808B551A838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39452"/>
            <a:ext cx="1152127" cy="876731"/>
          </a:xfrm>
          <a:prstGeom prst="rect">
            <a:avLst/>
          </a:prstGeom>
          <a:noFill/>
        </p:spPr>
      </p:pic>
      <p:sp>
        <p:nvSpPr>
          <p:cNvPr id="10" name="Dikdörtgen 9"/>
          <p:cNvSpPr/>
          <p:nvPr/>
        </p:nvSpPr>
        <p:spPr>
          <a:xfrm>
            <a:off x="868735" y="1398942"/>
            <a:ext cx="7591697" cy="1808958"/>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2200" b="1" dirty="0">
                <a:solidFill>
                  <a:srgbClr val="FF0000"/>
                </a:solidFill>
                <a:latin typeface="Candara" panose="020E0502030303020204" pitchFamily="34" charset="0"/>
              </a:rPr>
              <a:t>Tüketicinin faturayı, abonelik sözleşmesini veya servis fişini kaybetmesi durumunda bir örneğini firmadan talep ettiğinde firma bunu kabul etmiyor  ve tüketici hakem heyetine eksik evrakla başvuru yapmak zorunda kalıyor. Bu durumda ne yapılabilir?</a:t>
            </a:r>
          </a:p>
        </p:txBody>
      </p:sp>
    </p:spTree>
    <p:extLst>
      <p:ext uri="{BB962C8B-B14F-4D97-AF65-F5344CB8AC3E}">
        <p14:creationId xmlns:p14="http://schemas.microsoft.com/office/powerpoint/2010/main" val="3311679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16</a:t>
            </a:fld>
            <a:endParaRPr lang="en-US" dirty="0"/>
          </a:p>
        </p:txBody>
      </p:sp>
      <p:sp>
        <p:nvSpPr>
          <p:cNvPr id="3" name="Metin kutusu 2"/>
          <p:cNvSpPr txBox="1"/>
          <p:nvPr/>
        </p:nvSpPr>
        <p:spPr>
          <a:xfrm>
            <a:off x="755576" y="1340768"/>
            <a:ext cx="7704856" cy="5016758"/>
          </a:xfrm>
          <a:prstGeom prst="rect">
            <a:avLst/>
          </a:prstGeom>
          <a:noFill/>
        </p:spPr>
        <p:txBody>
          <a:bodyPr wrap="square" rtlCol="0">
            <a:spAutoFit/>
          </a:bodyPr>
          <a:lstStyle/>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6502 sayılı Kanun’un 69. ve Tüketici Hakem Heyetleri Yönetmeliği’nin 12. maddesinde «</a:t>
            </a:r>
            <a:r>
              <a:rPr lang="tr-TR" sz="2000" b="1" i="1" dirty="0">
                <a:solidFill>
                  <a:schemeClr val="tx2"/>
                </a:solidFill>
                <a:latin typeface="Candara" panose="020E0502030303020204" pitchFamily="34" charset="0"/>
              </a:rPr>
              <a:t>Tüketici hakem heyeti, uyuşmazlık konusuna ilişkin her türlü bilgi ve belgeyi taraflardan, ilgili kişi, kurum ve kuruluşlardan isteyebilir</a:t>
            </a:r>
            <a:r>
              <a:rPr lang="tr-TR" sz="2000" b="1" dirty="0">
                <a:solidFill>
                  <a:schemeClr val="tx2"/>
                </a:solidFill>
                <a:latin typeface="Candara" panose="020E0502030303020204" pitchFamily="34" charset="0"/>
              </a:rPr>
              <a:t>» hükümleri uyarınca eksik evrakların tamamlanması yoluna gidilebilir. Ancak Yönetmeliğin 12/4 maddesinde «</a:t>
            </a:r>
            <a:r>
              <a:rPr lang="tr-TR" sz="2000" b="1" i="1" dirty="0">
                <a:solidFill>
                  <a:schemeClr val="tx2"/>
                </a:solidFill>
                <a:latin typeface="Candara" panose="020E0502030303020204" pitchFamily="34" charset="0"/>
              </a:rPr>
              <a:t>Tüketici hakem heyeti başkanlığınca istenilen bilgi ve belgelerin verilen süre içinde sunulmaması halinde</a:t>
            </a:r>
            <a:r>
              <a:rPr lang="tr-TR" sz="2000" i="1" dirty="0">
                <a:solidFill>
                  <a:schemeClr val="tx2"/>
                </a:solidFill>
                <a:latin typeface="Candara" panose="020E0502030303020204" pitchFamily="34" charset="0"/>
              </a:rPr>
              <a:t> </a:t>
            </a:r>
            <a:r>
              <a:rPr lang="tr-TR" sz="2000" b="1" i="1" dirty="0">
                <a:solidFill>
                  <a:schemeClr val="tx2"/>
                </a:solidFill>
                <a:latin typeface="Candara" panose="020E0502030303020204" pitchFamily="34" charset="0"/>
              </a:rPr>
              <a:t>dosyadaki mevcut bilgi ve belgeler üzerinden karar</a:t>
            </a:r>
            <a:r>
              <a:rPr lang="tr-TR" sz="2000" i="1" dirty="0">
                <a:solidFill>
                  <a:schemeClr val="tx2"/>
                </a:solidFill>
                <a:latin typeface="Candara" panose="020E0502030303020204" pitchFamily="34" charset="0"/>
              </a:rPr>
              <a:t> </a:t>
            </a:r>
            <a:r>
              <a:rPr lang="tr-TR" sz="2000" b="1" i="1" dirty="0">
                <a:solidFill>
                  <a:schemeClr val="tx2"/>
                </a:solidFill>
                <a:latin typeface="Candara" panose="020E0502030303020204" pitchFamily="34" charset="0"/>
              </a:rPr>
              <a:t>verilir</a:t>
            </a:r>
            <a:r>
              <a:rPr lang="tr-TR" sz="2000" b="1" dirty="0">
                <a:solidFill>
                  <a:schemeClr val="tx2"/>
                </a:solidFill>
                <a:latin typeface="Candara" panose="020E0502030303020204" pitchFamily="34" charset="0"/>
              </a:rPr>
              <a:t>» hükmü yer almaktadır. </a:t>
            </a:r>
            <a:r>
              <a:rPr lang="tr-TR" altLang="tr-TR" sz="2000" b="1" dirty="0">
                <a:solidFill>
                  <a:schemeClr val="tx2"/>
                </a:solidFill>
                <a:latin typeface="Candara" panose="020E0502030303020204" pitchFamily="34" charset="0"/>
              </a:rPr>
              <a:t>Bu kapsamda herhangi bir bilgi veya belge ile iddialarını ispatlayamamış tüketicilerin taleplerinin reddine karar verilebileceği değerlendirilmektedir.</a:t>
            </a:r>
          </a:p>
          <a:p>
            <a:pPr marL="285750" indent="-285750" algn="just">
              <a:buFont typeface="Arial" panose="020B0604020202020204" pitchFamily="34" charset="0"/>
              <a:buChar char="•"/>
            </a:pPr>
            <a:endParaRPr lang="tr-TR" sz="2000" b="1" dirty="0">
              <a:solidFill>
                <a:schemeClr val="tx2"/>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Benzer şekilde,</a:t>
            </a:r>
            <a:r>
              <a:rPr lang="tr-TR" sz="2000" dirty="0">
                <a:solidFill>
                  <a:schemeClr val="tx2"/>
                </a:solidFill>
                <a:latin typeface="Candara" panose="020E0502030303020204" pitchFamily="34" charset="0"/>
              </a:rPr>
              <a:t> </a:t>
            </a:r>
            <a:r>
              <a:rPr lang="tr-TR" sz="2000" b="1" dirty="0">
                <a:solidFill>
                  <a:schemeClr val="tx2"/>
                </a:solidFill>
                <a:latin typeface="Candara" panose="020E0502030303020204" pitchFamily="34" charset="0"/>
              </a:rPr>
              <a:t>şikayet olunan firmadan uyuşmazlık konusuna ilişkin olarak bilgi ve belgenin talep edilmesine rağmen gönderilmemesi veya eksik gönderilmesi halinde değerlendirme</a:t>
            </a:r>
            <a:r>
              <a:rPr lang="tr-TR" sz="2000" dirty="0">
                <a:solidFill>
                  <a:schemeClr val="tx2"/>
                </a:solidFill>
                <a:latin typeface="Candara" panose="020E0502030303020204" pitchFamily="34" charset="0"/>
              </a:rPr>
              <a:t> </a:t>
            </a:r>
            <a:r>
              <a:rPr lang="tr-TR" sz="2000" b="1" dirty="0">
                <a:solidFill>
                  <a:schemeClr val="tx2"/>
                </a:solidFill>
                <a:latin typeface="Candara" panose="020E0502030303020204" pitchFamily="34" charset="0"/>
              </a:rPr>
              <a:t>yukarıda yer verilen hükümler doğrultusunda yapılmalıdır.</a:t>
            </a:r>
            <a:endParaRPr lang="tr-TR" sz="2000" dirty="0">
              <a:solidFill>
                <a:schemeClr val="tx2"/>
              </a:solidFill>
              <a:latin typeface="Candara" panose="020E0502030303020204" pitchFamily="34" charset="0"/>
            </a:endParaRPr>
          </a:p>
        </p:txBody>
      </p:sp>
      <p:pic>
        <p:nvPicPr>
          <p:cNvPr id="8" name="Resim 7">
            <a:extLst>
              <a:ext uri="{FF2B5EF4-FFF2-40B4-BE49-F238E27FC236}">
                <a16:creationId xmlns:a16="http://schemas.microsoft.com/office/drawing/2014/main" id="{A9B6CB41-E2DE-41B0-AA06-808B551A838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39452"/>
            <a:ext cx="1152127" cy="876731"/>
          </a:xfrm>
          <a:prstGeom prst="rect">
            <a:avLst/>
          </a:prstGeom>
          <a:noFill/>
        </p:spPr>
      </p:pic>
    </p:spTree>
    <p:extLst>
      <p:ext uri="{BB962C8B-B14F-4D97-AF65-F5344CB8AC3E}">
        <p14:creationId xmlns:p14="http://schemas.microsoft.com/office/powerpoint/2010/main" val="3567169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12 Metin Yer Tutucusu"/>
          <p:cNvSpPr>
            <a:spLocks noGrp="1"/>
          </p:cNvSpPr>
          <p:nvPr>
            <p:ph type="body" idx="1"/>
          </p:nvPr>
        </p:nvSpPr>
        <p:spPr>
          <a:xfrm>
            <a:off x="457200" y="211631"/>
            <a:ext cx="7518400" cy="553073"/>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2" name="Slayt Numarası Yer Tutucusu 1">
            <a:extLst>
              <a:ext uri="{FF2B5EF4-FFF2-40B4-BE49-F238E27FC236}">
                <a16:creationId xmlns:a16="http://schemas.microsoft.com/office/drawing/2014/main" id="{F848ACC3-2849-4E8C-9AA1-799FD1584063}"/>
              </a:ext>
            </a:extLst>
          </p:cNvPr>
          <p:cNvSpPr>
            <a:spLocks noGrp="1"/>
          </p:cNvSpPr>
          <p:nvPr>
            <p:ph type="sldNum" sz="quarter" idx="12"/>
          </p:nvPr>
        </p:nvSpPr>
        <p:spPr/>
        <p:txBody>
          <a:bodyPr/>
          <a:lstStyle/>
          <a:p>
            <a:pPr>
              <a:defRPr/>
            </a:pPr>
            <a:fld id="{407B1238-61CB-43FF-9608-827ADFD15C26}" type="slidenum">
              <a:rPr lang="en-US" smtClean="0"/>
              <a:pPr>
                <a:defRPr/>
              </a:pPr>
              <a:t>17</a:t>
            </a:fld>
            <a:endParaRPr lang="en-US" dirty="0"/>
          </a:p>
        </p:txBody>
      </p:sp>
      <p:sp>
        <p:nvSpPr>
          <p:cNvPr id="4" name="İçerik Yer Tutucusu 3">
            <a:extLst>
              <a:ext uri="{FF2B5EF4-FFF2-40B4-BE49-F238E27FC236}">
                <a16:creationId xmlns:a16="http://schemas.microsoft.com/office/drawing/2014/main" id="{EAF8005D-1F86-4E19-9DAF-4F01B6EBE414}"/>
              </a:ext>
            </a:extLst>
          </p:cNvPr>
          <p:cNvSpPr>
            <a:spLocks noGrp="1"/>
          </p:cNvSpPr>
          <p:nvPr>
            <p:ph sz="half" idx="2"/>
          </p:nvPr>
        </p:nvSpPr>
        <p:spPr>
          <a:xfrm>
            <a:off x="683568" y="1340768"/>
            <a:ext cx="8229600" cy="5409282"/>
          </a:xfrm>
          <a:noFill/>
        </p:spPr>
        <p:txBody>
          <a:bodyPr/>
          <a:lstStyle/>
          <a:p>
            <a:pPr algn="just"/>
            <a:endParaRPr lang="tr-TR" sz="1800" dirty="0">
              <a:solidFill>
                <a:schemeClr val="accent6">
                  <a:lumMod val="75000"/>
                </a:schemeClr>
              </a:solidFill>
              <a:latin typeface="Candara" panose="020E0502030303020204" pitchFamily="34" charset="0"/>
            </a:endParaRPr>
          </a:p>
          <a:p>
            <a:pPr algn="just"/>
            <a:endParaRPr lang="tr-TR" sz="1800" dirty="0">
              <a:solidFill>
                <a:schemeClr val="accent6">
                  <a:lumMod val="75000"/>
                </a:schemeClr>
              </a:solidFill>
              <a:latin typeface="Candara" panose="020E0502030303020204" pitchFamily="34" charset="0"/>
            </a:endParaRPr>
          </a:p>
          <a:p>
            <a:pPr marL="0" indent="0" algn="just">
              <a:buNone/>
            </a:pPr>
            <a:r>
              <a:rPr lang="tr-TR" sz="1800" dirty="0">
                <a:solidFill>
                  <a:schemeClr val="accent6">
                    <a:lumMod val="75000"/>
                  </a:schemeClr>
                </a:solidFill>
                <a:latin typeface="Candara" panose="020E0502030303020204" pitchFamily="34" charset="0"/>
              </a:rPr>
              <a:t> </a:t>
            </a:r>
          </a:p>
          <a:p>
            <a:pPr algn="just"/>
            <a:endParaRPr lang="tr-TR" sz="1800" dirty="0">
              <a:solidFill>
                <a:schemeClr val="accent6">
                  <a:lumMod val="75000"/>
                </a:schemeClr>
              </a:solidFill>
              <a:latin typeface="Candara" panose="020E0502030303020204" pitchFamily="34" charset="0"/>
            </a:endParaRPr>
          </a:p>
          <a:p>
            <a:pPr algn="just"/>
            <a:endParaRPr lang="tr-TR" sz="1800" dirty="0">
              <a:solidFill>
                <a:schemeClr val="accent6">
                  <a:lumMod val="75000"/>
                </a:schemeClr>
              </a:solidFill>
              <a:latin typeface="Candara" panose="020E0502030303020204" pitchFamily="34" charset="0"/>
            </a:endParaRPr>
          </a:p>
          <a:p>
            <a:pPr algn="just"/>
            <a:endParaRPr lang="tr-TR" sz="1800" dirty="0">
              <a:solidFill>
                <a:schemeClr val="accent6">
                  <a:lumMod val="75000"/>
                </a:schemeClr>
              </a:solidFill>
              <a:latin typeface="Candara" panose="020E0502030303020204" pitchFamily="34" charset="0"/>
            </a:endParaRPr>
          </a:p>
          <a:p>
            <a:pPr marL="0" indent="0" algn="just">
              <a:buNone/>
            </a:pPr>
            <a:endParaRPr lang="tr-TR" sz="1800" dirty="0">
              <a:solidFill>
                <a:schemeClr val="accent6">
                  <a:lumMod val="75000"/>
                </a:schemeClr>
              </a:solidFill>
              <a:latin typeface="Candara" panose="020E0502030303020204" pitchFamily="34" charset="0"/>
            </a:endParaRPr>
          </a:p>
          <a:p>
            <a:pPr algn="just"/>
            <a:r>
              <a:rPr lang="tr-TR" sz="2000" b="1" dirty="0">
                <a:solidFill>
                  <a:schemeClr val="tx2"/>
                </a:solidFill>
                <a:latin typeface="Candara" panose="020E0502030303020204" pitchFamily="34" charset="0"/>
              </a:rPr>
              <a:t>Başvurusu tamam olan ancak başvuru ekinde bilgi belge eksikliği bulunması halinde ise uyuşmazlığa ilişkin inceleme aşamasına geçilerek şikayet olunan taraftan savunma talep edilmesi gerektiği değerlendirilmektedir. Diğer taraftan, başvuru sahibi de durum hakkında bilgilendirilerek </a:t>
            </a:r>
            <a:r>
              <a:rPr lang="tr-TR" sz="2000" b="1">
                <a:solidFill>
                  <a:schemeClr val="tx2"/>
                </a:solidFill>
                <a:latin typeface="Candara" panose="020E0502030303020204" pitchFamily="34" charset="0"/>
              </a:rPr>
              <a:t>başvuru ekinin </a:t>
            </a:r>
            <a:r>
              <a:rPr lang="tr-TR" sz="2000" b="1" dirty="0">
                <a:solidFill>
                  <a:schemeClr val="tx2"/>
                </a:solidFill>
                <a:latin typeface="Candara" panose="020E0502030303020204" pitchFamily="34" charset="0"/>
              </a:rPr>
              <a:t>tamamlanması için olanak sağlanabilir.</a:t>
            </a:r>
          </a:p>
        </p:txBody>
      </p:sp>
      <p:pic>
        <p:nvPicPr>
          <p:cNvPr id="5" name="Resim 4">
            <a:extLst>
              <a:ext uri="{FF2B5EF4-FFF2-40B4-BE49-F238E27FC236}">
                <a16:creationId xmlns:a16="http://schemas.microsoft.com/office/drawing/2014/main" id="{A178C28B-6ED5-4BCE-94EF-5672954F2ED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7287" y="293471"/>
            <a:ext cx="1152127" cy="876731"/>
          </a:xfrm>
          <a:prstGeom prst="rect">
            <a:avLst/>
          </a:prstGeom>
          <a:noFill/>
        </p:spPr>
      </p:pic>
      <p:sp>
        <p:nvSpPr>
          <p:cNvPr id="6" name="Dikdörtgen 5"/>
          <p:cNvSpPr/>
          <p:nvPr/>
        </p:nvSpPr>
        <p:spPr>
          <a:xfrm>
            <a:off x="859920" y="1412776"/>
            <a:ext cx="7876895" cy="2016224"/>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2200" b="1" dirty="0">
                <a:solidFill>
                  <a:srgbClr val="FF0000"/>
                </a:solidFill>
                <a:latin typeface="Candara" panose="020E0502030303020204" pitchFamily="34" charset="0"/>
              </a:rPr>
              <a:t>Elektronik ortamda yapılan bazı başvurularda evrak yüklenmemesi, evrakların elden getirileceğinin belirtilmesine rağmen belli süre içerisinde getirilmemesi üzerine doğrudan bilgi belge eksikliğinden </a:t>
            </a:r>
            <a:r>
              <a:rPr lang="tr-TR" sz="2200" b="1" dirty="0" err="1">
                <a:solidFill>
                  <a:srgbClr val="FF0000"/>
                </a:solidFill>
                <a:latin typeface="Candara" panose="020E0502030303020204" pitchFamily="34" charset="0"/>
              </a:rPr>
              <a:t>red</a:t>
            </a:r>
            <a:r>
              <a:rPr lang="tr-TR" sz="2200" b="1" dirty="0">
                <a:solidFill>
                  <a:srgbClr val="FF0000"/>
                </a:solidFill>
                <a:latin typeface="Candara" panose="020E0502030303020204" pitchFamily="34" charset="0"/>
              </a:rPr>
              <a:t> kararı mı verilmeli yoksa savunma mı istenmelidir?</a:t>
            </a:r>
          </a:p>
        </p:txBody>
      </p:sp>
    </p:spTree>
    <p:extLst>
      <p:ext uri="{BB962C8B-B14F-4D97-AF65-F5344CB8AC3E}">
        <p14:creationId xmlns:p14="http://schemas.microsoft.com/office/powerpoint/2010/main" val="1348062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18</a:t>
            </a:fld>
            <a:endParaRPr lang="en-US" dirty="0"/>
          </a:p>
        </p:txBody>
      </p:sp>
      <p:sp>
        <p:nvSpPr>
          <p:cNvPr id="3" name="Metin kutusu 2"/>
          <p:cNvSpPr txBox="1"/>
          <p:nvPr/>
        </p:nvSpPr>
        <p:spPr>
          <a:xfrm>
            <a:off x="899592" y="1359604"/>
            <a:ext cx="7931224" cy="3323987"/>
          </a:xfrm>
          <a:prstGeom prst="rect">
            <a:avLst/>
          </a:prstGeom>
          <a:noFill/>
        </p:spPr>
        <p:txBody>
          <a:bodyPr wrap="square" rtlCol="0">
            <a:spAutoFit/>
          </a:bodyPr>
          <a:lstStyle/>
          <a:p>
            <a:pPr algn="just"/>
            <a:endParaRPr lang="tr-TR" sz="1800" dirty="0">
              <a:solidFill>
                <a:srgbClr val="FF0000"/>
              </a:solidFill>
              <a:latin typeface="Candara" panose="020E0502030303020204" pitchFamily="34" charset="0"/>
            </a:endParaRPr>
          </a:p>
          <a:p>
            <a:pPr algn="just"/>
            <a:endParaRPr lang="tr-TR" sz="1800" dirty="0">
              <a:solidFill>
                <a:srgbClr val="FF0000"/>
              </a:solidFill>
              <a:latin typeface="Candara" panose="020E0502030303020204" pitchFamily="34" charset="0"/>
            </a:endParaRPr>
          </a:p>
          <a:p>
            <a:pPr algn="just"/>
            <a:endParaRPr lang="tr-TR" sz="1800" dirty="0">
              <a:solidFill>
                <a:srgbClr val="FF0000"/>
              </a:solidFill>
              <a:latin typeface="Candara" panose="020E0502030303020204" pitchFamily="34" charset="0"/>
            </a:endParaRPr>
          </a:p>
          <a:p>
            <a:pPr algn="just"/>
            <a:endParaRPr lang="tr-TR" sz="1800" dirty="0">
              <a:solidFill>
                <a:srgbClr val="FF0000"/>
              </a:solidFill>
              <a:latin typeface="Candara" panose="020E0502030303020204" pitchFamily="34" charset="0"/>
            </a:endParaRPr>
          </a:p>
          <a:p>
            <a:endParaRPr lang="tr-TR" sz="1800" dirty="0">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6502 sayılı Kanun’un 69. ve Tüketici Hakem Heyetleri Yönetmeliği’nin 12. maddesinde «</a:t>
            </a:r>
            <a:r>
              <a:rPr lang="tr-TR" sz="2000" b="1" i="1" dirty="0">
                <a:solidFill>
                  <a:schemeClr val="tx2"/>
                </a:solidFill>
                <a:latin typeface="Candara" panose="020E0502030303020204" pitchFamily="34" charset="0"/>
              </a:rPr>
              <a:t>Tüketici hakem heyeti, uyuşmazlık konusuna ilişkin her türlü bilgi ve belgeyi taraflardan, ilgili kişi, kurum ve kuruluşlardan isteyebilir</a:t>
            </a:r>
            <a:r>
              <a:rPr lang="tr-TR" sz="2000" b="1" dirty="0">
                <a:solidFill>
                  <a:schemeClr val="tx2"/>
                </a:solidFill>
                <a:latin typeface="Candara" panose="020E0502030303020204" pitchFamily="34" charset="0"/>
              </a:rPr>
              <a:t>» hükümleri yer almakla birlikte istenilen bilgi ve belgelerin gönderilmemesi durumunda hakem heyetleri tarafından firmalara herhangi bir yaptırım uygulanabilmesi mümkün değildir.</a:t>
            </a:r>
          </a:p>
        </p:txBody>
      </p:sp>
      <p:pic>
        <p:nvPicPr>
          <p:cNvPr id="8" name="Resim 7">
            <a:extLst>
              <a:ext uri="{FF2B5EF4-FFF2-40B4-BE49-F238E27FC236}">
                <a16:creationId xmlns:a16="http://schemas.microsoft.com/office/drawing/2014/main" id="{E2E28910-2C9C-4FAE-B5F8-4F95C9A43C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82359"/>
            <a:ext cx="1152127" cy="876731"/>
          </a:xfrm>
          <a:prstGeom prst="rect">
            <a:avLst/>
          </a:prstGeom>
          <a:noFill/>
        </p:spPr>
      </p:pic>
      <p:sp>
        <p:nvSpPr>
          <p:cNvPr id="9" name="Dikdörtgen 8"/>
          <p:cNvSpPr/>
          <p:nvPr/>
        </p:nvSpPr>
        <p:spPr>
          <a:xfrm>
            <a:off x="899592" y="1412099"/>
            <a:ext cx="7931224" cy="1008790"/>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2200" b="1" dirty="0">
                <a:solidFill>
                  <a:srgbClr val="FF0000"/>
                </a:solidFill>
                <a:latin typeface="Candara" panose="020E0502030303020204" pitchFamily="34" charset="0"/>
              </a:rPr>
              <a:t>Ses kayıtlarının talebi ile ilgili firmaların sorumluluğu nedir? Firmaların kayıtları göndermesi zorunlu mudur?</a:t>
            </a:r>
            <a:r>
              <a:rPr lang="tr-TR" sz="2200" b="1" dirty="0">
                <a:latin typeface="Candara" panose="020E0502030303020204" pitchFamily="34" charset="0"/>
              </a:rPr>
              <a:t> </a:t>
            </a:r>
          </a:p>
        </p:txBody>
      </p:sp>
    </p:spTree>
    <p:extLst>
      <p:ext uri="{BB962C8B-B14F-4D97-AF65-F5344CB8AC3E}">
        <p14:creationId xmlns:p14="http://schemas.microsoft.com/office/powerpoint/2010/main" val="3251445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1214016" y="331646"/>
            <a:ext cx="7518400" cy="509094"/>
          </a:xfrm>
        </p:spPr>
        <p:txBody>
          <a:bodyPr/>
          <a:lstStyle/>
          <a:p>
            <a:pPr marL="360000" algn="just"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                                 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19</a:t>
            </a:fld>
            <a:endParaRPr lang="en-US" dirty="0"/>
          </a:p>
        </p:txBody>
      </p:sp>
      <p:sp>
        <p:nvSpPr>
          <p:cNvPr id="3" name="Metin kutusu 2">
            <a:extLst>
              <a:ext uri="{FF2B5EF4-FFF2-40B4-BE49-F238E27FC236}">
                <a16:creationId xmlns:a16="http://schemas.microsoft.com/office/drawing/2014/main" id="{8B5640E6-50DD-4361-8E17-557B9334A3A1}"/>
              </a:ext>
            </a:extLst>
          </p:cNvPr>
          <p:cNvSpPr txBox="1"/>
          <p:nvPr/>
        </p:nvSpPr>
        <p:spPr>
          <a:xfrm>
            <a:off x="1043608" y="1082605"/>
            <a:ext cx="7859216" cy="5509200"/>
          </a:xfrm>
          <a:prstGeom prst="rect">
            <a:avLst/>
          </a:prstGeom>
          <a:noFill/>
        </p:spPr>
        <p:txBody>
          <a:bodyPr wrap="square" rtlCol="0">
            <a:spAutoFit/>
          </a:bodyPr>
          <a:lstStyle/>
          <a:p>
            <a:pPr marL="285750" indent="-285750" algn="just">
              <a:buFont typeface="Arial" panose="020B0604020202020204" pitchFamily="34" charset="0"/>
              <a:buChar char="•"/>
            </a:pPr>
            <a:endParaRPr lang="tr-TR" sz="1600" dirty="0">
              <a:solidFill>
                <a:srgbClr val="FF0000"/>
              </a:solidFill>
              <a:latin typeface="Candara" panose="020E0502030303020204" pitchFamily="34" charset="0"/>
            </a:endParaRPr>
          </a:p>
          <a:p>
            <a:pPr marL="285750" indent="-285750" algn="just">
              <a:buFont typeface="Arial" panose="020B0604020202020204" pitchFamily="34" charset="0"/>
              <a:buChar char="•"/>
            </a:pPr>
            <a:endParaRPr lang="tr-TR" sz="16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6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6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6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6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600" dirty="0">
              <a:solidFill>
                <a:schemeClr val="accent1"/>
              </a:solidFill>
              <a:latin typeface="Candara" panose="020E0502030303020204" pitchFamily="34" charset="0"/>
            </a:endParaRPr>
          </a:p>
          <a:p>
            <a:pPr marL="285750" indent="-285750" algn="just">
              <a:buFont typeface="Arial" panose="020B0604020202020204" pitchFamily="34" charset="0"/>
              <a:buChar char="•"/>
            </a:pPr>
            <a:r>
              <a:rPr lang="tr-TR" sz="1600" b="1" dirty="0">
                <a:solidFill>
                  <a:schemeClr val="tx2"/>
                </a:solidFill>
                <a:latin typeface="Candara" panose="020E0502030303020204" pitchFamily="34" charset="0"/>
              </a:rPr>
              <a:t>Tüketici Hakem Heyetleri Yönetmeliği’nin 22. maddesinde «</a:t>
            </a:r>
            <a:r>
              <a:rPr lang="tr-TR" sz="1600" b="1" i="1" dirty="0">
                <a:solidFill>
                  <a:schemeClr val="tx2"/>
                </a:solidFill>
                <a:latin typeface="Candara" panose="020E0502030303020204" pitchFamily="34" charset="0"/>
              </a:rPr>
              <a:t>Tüketici hakem heyeti, uyuşmazlık ile ilgili karar verirken tarafların talebiyle bağlıdır.</a:t>
            </a:r>
            <a:r>
              <a:rPr lang="tr-TR" sz="1600" b="1" dirty="0">
                <a:solidFill>
                  <a:schemeClr val="tx2"/>
                </a:solidFill>
                <a:latin typeface="Candara" panose="020E0502030303020204" pitchFamily="34" charset="0"/>
              </a:rPr>
              <a:t>» düzenlemesi bulunmaktadır. Buna göre, kural olarak başvuruda belirtilen tarafın uyuşmazlık konusunda husumet sıfatı bulunmamakta ise başvuru sahibinin talebinin reddi yönünde karar verilmesi gerektiği değerlendirilmektedir.</a:t>
            </a:r>
          </a:p>
          <a:p>
            <a:pPr marL="285750" indent="-285750" algn="just">
              <a:buFont typeface="Arial" panose="020B0604020202020204" pitchFamily="34" charset="0"/>
              <a:buChar char="•"/>
            </a:pPr>
            <a:endParaRPr lang="tr-TR" sz="1600" b="1" dirty="0">
              <a:solidFill>
                <a:schemeClr val="tx2"/>
              </a:solidFill>
              <a:highlight>
                <a:srgbClr val="FFFF00"/>
              </a:highlight>
              <a:latin typeface="Candara" panose="020E0502030303020204" pitchFamily="34" charset="0"/>
            </a:endParaRPr>
          </a:p>
          <a:p>
            <a:pPr marL="285750" indent="-285750" algn="just">
              <a:buFont typeface="Arial" panose="020B0604020202020204" pitchFamily="34" charset="0"/>
              <a:buChar char="•"/>
            </a:pPr>
            <a:r>
              <a:rPr lang="tr-TR" sz="1600" b="1" dirty="0">
                <a:solidFill>
                  <a:schemeClr val="tx2"/>
                </a:solidFill>
                <a:latin typeface="Candara" panose="020E0502030303020204" pitchFamily="34" charset="0"/>
              </a:rPr>
              <a:t>Ancak, aynı şirketler topluluğu altında faaliyet gösteren bazı firmalar bakımından doğru tarafı belirlemede haklı bir yanılgıya düşmüş tüketiciler de söz konusu olabilmektedir. Husumetin yanlış şirkete yöneltilmesi durumunda maddi bir hata, dürüstlük kuralına aykırı olmama veya kabul edilebilir bir yanılgının varlığı durumlarında taraf değişikliği talebinin kabul edilebileceği, başvuru sahibinin talebi ile uyuşmazlığın doğru şirkete yöneltilebileceği değerlendirilmektedir (Yargıtay </a:t>
            </a:r>
            <a:r>
              <a:rPr lang="es-ES" sz="1600" b="1" dirty="0">
                <a:solidFill>
                  <a:schemeClr val="tx2"/>
                </a:solidFill>
                <a:latin typeface="Candara" panose="020E0502030303020204" pitchFamily="34" charset="0"/>
              </a:rPr>
              <a:t>7. HD</a:t>
            </a:r>
            <a:r>
              <a:rPr lang="tr-TR" sz="1600" b="1" dirty="0">
                <a:solidFill>
                  <a:schemeClr val="tx2"/>
                </a:solidFill>
                <a:latin typeface="Candara" panose="020E0502030303020204" pitchFamily="34" charset="0"/>
              </a:rPr>
              <a:t>.</a:t>
            </a:r>
            <a:r>
              <a:rPr lang="es-ES" sz="1600" b="1" dirty="0">
                <a:solidFill>
                  <a:schemeClr val="tx2"/>
                </a:solidFill>
                <a:latin typeface="Candara" panose="020E0502030303020204" pitchFamily="34" charset="0"/>
              </a:rPr>
              <a:t> 25</a:t>
            </a:r>
            <a:r>
              <a:rPr lang="tr-TR" sz="1600" b="1" dirty="0">
                <a:solidFill>
                  <a:schemeClr val="tx2"/>
                </a:solidFill>
                <a:latin typeface="Candara" panose="020E0502030303020204" pitchFamily="34" charset="0"/>
              </a:rPr>
              <a:t>/</a:t>
            </a:r>
            <a:r>
              <a:rPr lang="es-ES" sz="1600" b="1" dirty="0">
                <a:solidFill>
                  <a:schemeClr val="tx2"/>
                </a:solidFill>
                <a:latin typeface="Candara" panose="020E0502030303020204" pitchFamily="34" charset="0"/>
              </a:rPr>
              <a:t>12</a:t>
            </a:r>
            <a:r>
              <a:rPr lang="tr-TR" sz="1600" b="1" dirty="0">
                <a:solidFill>
                  <a:schemeClr val="tx2"/>
                </a:solidFill>
                <a:latin typeface="Candara" panose="020E0502030303020204" pitchFamily="34" charset="0"/>
              </a:rPr>
              <a:t>/</a:t>
            </a:r>
            <a:r>
              <a:rPr lang="es-ES" sz="1600" b="1" dirty="0">
                <a:solidFill>
                  <a:schemeClr val="tx2"/>
                </a:solidFill>
                <a:latin typeface="Candara" panose="020E0502030303020204" pitchFamily="34" charset="0"/>
              </a:rPr>
              <a:t>2012 </a:t>
            </a:r>
            <a:r>
              <a:rPr lang="tr-TR" sz="1600" b="1" dirty="0">
                <a:solidFill>
                  <a:schemeClr val="tx2"/>
                </a:solidFill>
                <a:latin typeface="Candara" panose="020E0502030303020204" pitchFamily="34" charset="0"/>
              </a:rPr>
              <a:t>T. </a:t>
            </a:r>
            <a:r>
              <a:rPr lang="es-ES" sz="1600" b="1" dirty="0">
                <a:solidFill>
                  <a:schemeClr val="tx2"/>
                </a:solidFill>
                <a:latin typeface="Candara" panose="020E0502030303020204" pitchFamily="34" charset="0"/>
              </a:rPr>
              <a:t>2012/9132 E</a:t>
            </a:r>
            <a:r>
              <a:rPr lang="tr-TR" sz="1600" b="1" dirty="0">
                <a:solidFill>
                  <a:schemeClr val="tx2"/>
                </a:solidFill>
                <a:latin typeface="Candara" panose="020E0502030303020204" pitchFamily="34" charset="0"/>
              </a:rPr>
              <a:t>. </a:t>
            </a:r>
            <a:r>
              <a:rPr lang="es-ES" sz="1600" b="1" dirty="0">
                <a:solidFill>
                  <a:schemeClr val="tx2"/>
                </a:solidFill>
                <a:latin typeface="Candara" panose="020E0502030303020204" pitchFamily="34" charset="0"/>
              </a:rPr>
              <a:t>2012/9950</a:t>
            </a:r>
            <a:r>
              <a:rPr lang="tr-TR" sz="1600" b="1" dirty="0">
                <a:solidFill>
                  <a:schemeClr val="tx2"/>
                </a:solidFill>
                <a:latin typeface="Candara" panose="020E0502030303020204" pitchFamily="34" charset="0"/>
              </a:rPr>
              <a:t> K.) Örneğin, Türk Telekom grubu şirketleri (Türk Telekomünikasyon Anonim Şirketi, AVEA İletişim Hizmetleri Anonim Şirketi, TTNET Anonim Şirketi)</a:t>
            </a:r>
            <a:endParaRPr lang="es-ES" sz="1600" b="1" dirty="0">
              <a:solidFill>
                <a:schemeClr val="tx2"/>
              </a:solidFill>
              <a:latin typeface="Candara" panose="020E0502030303020204" pitchFamily="34" charset="0"/>
            </a:endParaRPr>
          </a:p>
        </p:txBody>
      </p:sp>
      <p:pic>
        <p:nvPicPr>
          <p:cNvPr id="8" name="Resim 7">
            <a:extLst>
              <a:ext uri="{FF2B5EF4-FFF2-40B4-BE49-F238E27FC236}">
                <a16:creationId xmlns:a16="http://schemas.microsoft.com/office/drawing/2014/main" id="{988E1669-07A0-43AB-8377-8AFF7766CD7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03451" y="234700"/>
            <a:ext cx="1152127" cy="876731"/>
          </a:xfrm>
          <a:prstGeom prst="rect">
            <a:avLst/>
          </a:prstGeom>
          <a:noFill/>
        </p:spPr>
      </p:pic>
      <p:sp>
        <p:nvSpPr>
          <p:cNvPr id="9" name="Dikdörtgen 8"/>
          <p:cNvSpPr/>
          <p:nvPr/>
        </p:nvSpPr>
        <p:spPr>
          <a:xfrm>
            <a:off x="1111553" y="1298976"/>
            <a:ext cx="7591697" cy="1409944"/>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2200" b="1" dirty="0">
                <a:solidFill>
                  <a:srgbClr val="FF0000"/>
                </a:solidFill>
                <a:latin typeface="Candara" panose="020E0502030303020204" pitchFamily="34" charset="0"/>
              </a:rPr>
              <a:t>Tüketici hakem heyetleri tarafından yapılan incelemeler sonucunda başvuru sahibinin başvurusunda belirttiği taraf dışında doğru tarafın tespit edilmesi halinde nasıl işlem yapılmalıdır?</a:t>
            </a:r>
          </a:p>
        </p:txBody>
      </p:sp>
    </p:spTree>
    <p:extLst>
      <p:ext uri="{BB962C8B-B14F-4D97-AF65-F5344CB8AC3E}">
        <p14:creationId xmlns:p14="http://schemas.microsoft.com/office/powerpoint/2010/main" val="277409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17" name="Text Box 32"/>
          <p:cNvSpPr txBox="1">
            <a:spLocks noChangeArrowheads="1"/>
          </p:cNvSpPr>
          <p:nvPr/>
        </p:nvSpPr>
        <p:spPr bwMode="auto">
          <a:xfrm>
            <a:off x="1660525" y="72231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endParaRPr lang="tr-TR" altLang="tr-TR" sz="1800">
              <a:solidFill>
                <a:prstClr val="black"/>
              </a:solidFill>
              <a:latin typeface="Arial" panose="020B0604020202020204" pitchFamily="34" charset="0"/>
            </a:endParaRPr>
          </a:p>
        </p:txBody>
      </p:sp>
      <p:sp>
        <p:nvSpPr>
          <p:cNvPr id="18" name="Text Box 262"/>
          <p:cNvSpPr txBox="1">
            <a:spLocks noChangeArrowheads="1"/>
          </p:cNvSpPr>
          <p:nvPr/>
        </p:nvSpPr>
        <p:spPr bwMode="gray">
          <a:xfrm>
            <a:off x="2952750" y="332656"/>
            <a:ext cx="3097212" cy="461665"/>
          </a:xfrm>
          <a:prstGeom prst="rect">
            <a:avLst/>
          </a:prstGeom>
          <a:gradFill rotWithShape="1">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w="9525" cap="flat" cmpd="sng" algn="ctr">
            <a:solidFill>
              <a:srgbClr val="31B6FD"/>
            </a:solidFill>
            <a:prstDash val="solid"/>
            <a:headEnd/>
            <a:tailEn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tr-TR" sz="2400" b="1" i="0" u="none" strike="noStrike" kern="0" cap="none" spc="0" normalizeH="0" baseline="0" noProof="0" dirty="0">
                <a:ln>
                  <a:noFill/>
                </a:ln>
                <a:solidFill>
                  <a:srgbClr val="073E87"/>
                </a:solidFill>
                <a:effectLst>
                  <a:outerShdw blurRad="38100" dist="38100" dir="2700000" algn="tl">
                    <a:srgbClr val="C0C0C0"/>
                  </a:outerShdw>
                </a:effectLst>
                <a:uLnTx/>
                <a:uFillTx/>
                <a:latin typeface="Candara"/>
              </a:rPr>
              <a:t>Sunum İçeriği </a:t>
            </a:r>
          </a:p>
        </p:txBody>
      </p:sp>
      <p:sp>
        <p:nvSpPr>
          <p:cNvPr id="19" name="AutoShape 293"/>
          <p:cNvSpPr>
            <a:spLocks noChangeArrowheads="1"/>
          </p:cNvSpPr>
          <p:nvPr/>
        </p:nvSpPr>
        <p:spPr bwMode="gray">
          <a:xfrm>
            <a:off x="994447" y="5162314"/>
            <a:ext cx="7311353" cy="669511"/>
          </a:xfrm>
          <a:prstGeom prst="roundRect">
            <a:avLst>
              <a:gd name="adj" fmla="val 50000"/>
            </a:avLst>
          </a:prstGeom>
          <a:gradFill rotWithShape="1">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w="9525" cap="flat" cmpd="sng" algn="ctr">
            <a:solidFill>
              <a:srgbClr val="F5C040"/>
            </a:solidFill>
            <a:prstDash val="solid"/>
            <a:headEnd/>
            <a:tailEn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a:ln>
                  <a:noFill/>
                </a:ln>
                <a:solidFill>
                  <a:srgbClr val="073E87"/>
                </a:solidFill>
                <a:effectLst/>
                <a:uLnTx/>
                <a:uFillTx/>
                <a:latin typeface="Candara"/>
              </a:rPr>
              <a:t>IV- TEBLİGAT</a:t>
            </a:r>
            <a:endParaRPr kumimoji="0" lang="tr-TR" sz="1800" b="1" i="0" u="none" strike="noStrike" kern="0" cap="none" spc="0" normalizeH="0" noProof="0" dirty="0">
              <a:ln>
                <a:noFill/>
              </a:ln>
              <a:solidFill>
                <a:srgbClr val="073E87"/>
              </a:solidFill>
              <a:effectLst/>
              <a:uLnTx/>
              <a:uFillTx/>
              <a:latin typeface="Candara"/>
            </a:endParaRPr>
          </a:p>
        </p:txBody>
      </p:sp>
      <p:sp>
        <p:nvSpPr>
          <p:cNvPr id="21" name="Rectangle 305"/>
          <p:cNvSpPr>
            <a:spLocks noChangeArrowheads="1"/>
          </p:cNvSpPr>
          <p:nvPr/>
        </p:nvSpPr>
        <p:spPr bwMode="gray">
          <a:xfrm>
            <a:off x="1116013" y="3933825"/>
            <a:ext cx="72278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tr-TR" altLang="tr-TR" sz="2000" b="1" i="0" u="none" strike="noStrike" kern="0" cap="none" spc="0" normalizeH="0" baseline="0" noProof="0">
                <a:ln>
                  <a:noFill/>
                </a:ln>
                <a:solidFill>
                  <a:srgbClr val="073E87"/>
                </a:solidFill>
                <a:effectLst/>
                <a:uLnTx/>
                <a:uFillTx/>
                <a:latin typeface="Candara" panose="020E0502030303020204" pitchFamily="34" charset="0"/>
              </a:rPr>
              <a:t>            </a:t>
            </a:r>
          </a:p>
          <a:p>
            <a:pPr marL="0" marR="0" lvl="0" indent="0" defTabSz="914400" eaLnBrk="1" fontAlgn="auto" latinLnBrk="0" hangingPunct="1">
              <a:lnSpc>
                <a:spcPct val="100000"/>
              </a:lnSpc>
              <a:spcBef>
                <a:spcPct val="0"/>
              </a:spcBef>
              <a:spcAft>
                <a:spcPts val="0"/>
              </a:spcAft>
              <a:buClrTx/>
              <a:buSzTx/>
              <a:buFontTx/>
              <a:buNone/>
              <a:tabLst/>
              <a:defRPr/>
            </a:pPr>
            <a:endParaRPr kumimoji="0" lang="tr-TR" altLang="tr-TR" sz="2000" b="1" i="0" u="none" strike="noStrike" kern="0" cap="none" spc="0" normalizeH="0" baseline="0" noProof="0">
              <a:ln>
                <a:noFill/>
              </a:ln>
              <a:solidFill>
                <a:srgbClr val="073E87"/>
              </a:solidFill>
              <a:effectLst/>
              <a:uLnTx/>
              <a:uFillTx/>
              <a:latin typeface="Arial" panose="020B0604020202020204" pitchFamily="34" charset="0"/>
            </a:endParaRPr>
          </a:p>
        </p:txBody>
      </p:sp>
      <p:sp>
        <p:nvSpPr>
          <p:cNvPr id="22" name="Rectangle 307"/>
          <p:cNvSpPr>
            <a:spLocks noChangeArrowheads="1"/>
          </p:cNvSpPr>
          <p:nvPr/>
        </p:nvSpPr>
        <p:spPr bwMode="gray">
          <a:xfrm>
            <a:off x="1127125" y="4946650"/>
            <a:ext cx="7043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100000"/>
              <a:buFont typeface="Symbol" panose="05050102010706020507" pitchFamily="18" charset="2"/>
              <a:buChar char=""/>
              <a:defRPr sz="2400">
                <a:solidFill>
                  <a:schemeClr val="tx2"/>
                </a:solidFill>
                <a:latin typeface="Candara" panose="020E0502030303020204" pitchFamily="34" charset="0"/>
              </a:defRPr>
            </a:lvl1pPr>
            <a:lvl2pPr marL="742950" indent="-285750">
              <a:spcBef>
                <a:spcPct val="20000"/>
              </a:spcBef>
              <a:buClr>
                <a:schemeClr val="accent1"/>
              </a:buClr>
              <a:buSzPct val="100000"/>
              <a:buFont typeface="Symbol" panose="05050102010706020507" pitchFamily="18" charset="2"/>
              <a:buChar char=""/>
              <a:defRPr sz="2200">
                <a:solidFill>
                  <a:schemeClr val="tx2"/>
                </a:solidFill>
                <a:latin typeface="Candara" panose="020E0502030303020204" pitchFamily="34" charset="0"/>
              </a:defRPr>
            </a:lvl2pPr>
            <a:lvl3pPr marL="11430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3pPr>
            <a:lvl4pPr marL="1600200" indent="-228600">
              <a:spcBef>
                <a:spcPct val="20000"/>
              </a:spcBef>
              <a:buClr>
                <a:schemeClr val="accent1"/>
              </a:buClr>
              <a:buSzPct val="100000"/>
              <a:buFont typeface="Symbol" panose="05050102010706020507" pitchFamily="18" charset="2"/>
              <a:buChar char=""/>
              <a:defRPr sz="2000">
                <a:solidFill>
                  <a:schemeClr val="tx2"/>
                </a:solidFill>
                <a:latin typeface="Candara" panose="020E0502030303020204" pitchFamily="34" charset="0"/>
              </a:defRPr>
            </a:lvl4pPr>
            <a:lvl5pPr marL="2057400" indent="-228600">
              <a:spcBef>
                <a:spcPct val="20000"/>
              </a:spcBef>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5pPr>
            <a:lvl6pPr marL="25146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6pPr>
            <a:lvl7pPr marL="29718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7pPr>
            <a:lvl8pPr marL="34290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8pPr>
            <a:lvl9pPr marL="3886200" indent="-228600" eaLnBrk="0" fontAlgn="base" hangingPunct="0">
              <a:spcBef>
                <a:spcPct val="20000"/>
              </a:spcBef>
              <a:spcAft>
                <a:spcPct val="0"/>
              </a:spcAft>
              <a:buClr>
                <a:schemeClr val="accent1"/>
              </a:buClr>
              <a:buSzPct val="100000"/>
              <a:buFont typeface="Symbol" panose="05050102010706020507" pitchFamily="18" charset="2"/>
              <a:buChar char=""/>
              <a:defRPr sz="1600">
                <a:solidFill>
                  <a:schemeClr val="tx2"/>
                </a:solidFill>
                <a:latin typeface="Candara" panose="020E0502030303020204" pitchFamily="34" charset="0"/>
              </a:defRPr>
            </a:lvl9pPr>
          </a:lstStyle>
          <a:p>
            <a:pPr eaLnBrk="1" hangingPunct="1">
              <a:spcBef>
                <a:spcPct val="0"/>
              </a:spcBef>
              <a:buClrTx/>
              <a:buSzTx/>
              <a:buFontTx/>
              <a:buNone/>
            </a:pPr>
            <a:r>
              <a:rPr lang="tr-TR" altLang="tr-TR" sz="2000" b="1">
                <a:solidFill>
                  <a:prstClr val="white"/>
                </a:solidFill>
                <a:latin typeface="Arial" panose="020B0604020202020204" pitchFamily="34" charset="0"/>
              </a:rPr>
              <a:t> </a:t>
            </a:r>
            <a:endParaRPr lang="tr-TR" altLang="tr-TR" sz="2000" b="1">
              <a:solidFill>
                <a:srgbClr val="073E87"/>
              </a:solidFill>
              <a:latin typeface="Arial" panose="020B0604020202020204" pitchFamily="34" charset="0"/>
            </a:endParaRPr>
          </a:p>
        </p:txBody>
      </p:sp>
      <p:sp>
        <p:nvSpPr>
          <p:cNvPr id="23" name="AutoShape 300"/>
          <p:cNvSpPr>
            <a:spLocks noChangeArrowheads="1"/>
          </p:cNvSpPr>
          <p:nvPr/>
        </p:nvSpPr>
        <p:spPr bwMode="gray">
          <a:xfrm>
            <a:off x="994448" y="2781215"/>
            <a:ext cx="7311352" cy="653229"/>
          </a:xfrm>
          <a:prstGeom prst="roundRect">
            <a:avLst>
              <a:gd name="adj" fmla="val 50000"/>
            </a:avLst>
          </a:prstGeom>
          <a:gradFill rotWithShape="1">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w="9525" cap="flat" cmpd="sng" algn="ctr">
            <a:solidFill>
              <a:srgbClr val="F5C040"/>
            </a:solidFill>
            <a:prstDash val="solid"/>
            <a:headEnd/>
            <a:tailEn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a:ln>
                  <a:noFill/>
                </a:ln>
                <a:solidFill>
                  <a:srgbClr val="073E87"/>
                </a:solidFill>
                <a:effectLst/>
                <a:uLnTx/>
                <a:uFillTx/>
                <a:latin typeface="Candara"/>
              </a:rPr>
              <a:t>II- </a:t>
            </a:r>
            <a:r>
              <a:rPr lang="tr-TR" sz="1800" b="1" kern="0" dirty="0">
                <a:solidFill>
                  <a:srgbClr val="073E87"/>
                </a:solidFill>
                <a:latin typeface="Candara"/>
              </a:rPr>
              <a:t>İNCELEME</a:t>
            </a:r>
            <a:endParaRPr kumimoji="0" lang="tr-TR" sz="1800" b="1" i="0" u="none" strike="noStrike" kern="0" cap="none" spc="0" normalizeH="0" baseline="0" noProof="0" dirty="0">
              <a:ln>
                <a:noFill/>
              </a:ln>
              <a:solidFill>
                <a:srgbClr val="073E87"/>
              </a:solidFill>
              <a:effectLst/>
              <a:uLnTx/>
              <a:uFillTx/>
              <a:latin typeface="Candara"/>
            </a:endParaRPr>
          </a:p>
        </p:txBody>
      </p:sp>
      <p:sp>
        <p:nvSpPr>
          <p:cNvPr id="24" name="AutoShape 211"/>
          <p:cNvSpPr>
            <a:spLocks noChangeArrowheads="1"/>
          </p:cNvSpPr>
          <p:nvPr/>
        </p:nvSpPr>
        <p:spPr bwMode="gray">
          <a:xfrm>
            <a:off x="994447" y="1638558"/>
            <a:ext cx="7311353" cy="646857"/>
          </a:xfrm>
          <a:prstGeom prst="roundRect">
            <a:avLst>
              <a:gd name="adj" fmla="val 50000"/>
            </a:avLst>
          </a:prstGeom>
          <a:gradFill rotWithShape="1">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w="9525" cap="flat" cmpd="sng" algn="ctr">
            <a:solidFill>
              <a:srgbClr val="F5C040"/>
            </a:solidFill>
            <a:prstDash val="solid"/>
            <a:headEnd/>
            <a:tailEn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p:spPr>
        <p:txBody>
          <a:bodyPr wrap="none"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sz="2000" b="1" i="0" u="none" strike="noStrike" kern="0" cap="none" spc="0" normalizeH="0" baseline="0" noProof="0" dirty="0">
              <a:ln>
                <a:noFill/>
              </a:ln>
              <a:solidFill>
                <a:srgbClr val="073E87"/>
              </a:solidFill>
              <a:effectLst/>
              <a:uLnTx/>
              <a:uFillTx/>
              <a:latin typeface="Candara"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a:ln>
                  <a:noFill/>
                </a:ln>
                <a:solidFill>
                  <a:srgbClr val="073E87"/>
                </a:solidFill>
                <a:effectLst/>
                <a:uLnTx/>
                <a:uFillTx/>
                <a:latin typeface="Candara" pitchFamily="34" charset="0"/>
              </a:rPr>
              <a:t>I- </a:t>
            </a:r>
            <a:r>
              <a:rPr lang="tr-TR" sz="1800" kern="0" dirty="0">
                <a:solidFill>
                  <a:srgbClr val="073E87"/>
                </a:solidFill>
                <a:latin typeface="Candara" pitchFamily="34" charset="0"/>
              </a:rPr>
              <a:t>BAŞVURU</a:t>
            </a:r>
            <a:endParaRPr kumimoji="0" lang="tr-TR" sz="1800" b="1" i="0" u="none" strike="noStrike" kern="0" cap="none" spc="0" normalizeH="0" baseline="0" noProof="0" dirty="0">
              <a:ln>
                <a:noFill/>
              </a:ln>
              <a:solidFill>
                <a:srgbClr val="073E87"/>
              </a:solidFill>
              <a:effectLst/>
              <a:uLnTx/>
              <a:uFillTx/>
              <a:latin typeface="Candara"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tr-TR" sz="1800" b="1" i="0" u="none" strike="noStrike" kern="0" cap="none" spc="0" normalizeH="0" baseline="0" noProof="0" dirty="0">
              <a:ln>
                <a:noFill/>
              </a:ln>
              <a:solidFill>
                <a:srgbClr val="FFFFFF"/>
              </a:solidFill>
              <a:effectLst/>
              <a:uLnTx/>
              <a:uFillTx/>
              <a:latin typeface="Candara" pitchFamily="34" charset="0"/>
            </a:endParaRPr>
          </a:p>
        </p:txBody>
      </p:sp>
      <p:sp>
        <p:nvSpPr>
          <p:cNvPr id="12" name="AutoShape 293"/>
          <p:cNvSpPr>
            <a:spLocks noChangeArrowheads="1"/>
          </p:cNvSpPr>
          <p:nvPr/>
        </p:nvSpPr>
        <p:spPr bwMode="gray">
          <a:xfrm>
            <a:off x="994447" y="3974430"/>
            <a:ext cx="7311353" cy="669511"/>
          </a:xfrm>
          <a:prstGeom prst="roundRect">
            <a:avLst>
              <a:gd name="adj" fmla="val 50000"/>
            </a:avLst>
          </a:prstGeom>
          <a:gradFill rotWithShape="1">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w="9525" cap="flat" cmpd="sng" algn="ctr">
            <a:solidFill>
              <a:srgbClr val="F5C040"/>
            </a:solidFill>
            <a:prstDash val="solid"/>
            <a:headEnd/>
            <a:tailEn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a:ln>
                  <a:noFill/>
                </a:ln>
                <a:solidFill>
                  <a:srgbClr val="073E87"/>
                </a:solidFill>
                <a:effectLst/>
                <a:uLnTx/>
                <a:uFillTx/>
                <a:latin typeface="Candara"/>
              </a:rPr>
              <a:t>III- </a:t>
            </a:r>
            <a:r>
              <a:rPr lang="tr-TR" sz="1800" b="1" kern="0" dirty="0">
                <a:solidFill>
                  <a:srgbClr val="073E87"/>
                </a:solidFill>
                <a:latin typeface="Candara"/>
              </a:rPr>
              <a:t>KARAR</a:t>
            </a:r>
            <a:r>
              <a:rPr kumimoji="0" lang="tr-TR" sz="1800" b="1" i="0" u="none" strike="noStrike" kern="0" cap="none" spc="0" normalizeH="0" baseline="0" noProof="0" dirty="0">
                <a:ln>
                  <a:noFill/>
                </a:ln>
                <a:solidFill>
                  <a:srgbClr val="073E87"/>
                </a:solidFill>
                <a:effectLst/>
                <a:uLnTx/>
                <a:uFillTx/>
                <a:latin typeface="Candara"/>
              </a:rPr>
              <a:t>  </a:t>
            </a:r>
          </a:p>
        </p:txBody>
      </p:sp>
      <p:pic>
        <p:nvPicPr>
          <p:cNvPr id="15" name="Resim 14"/>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2" name="Slayt Numarası Yer Tutucusu 1">
            <a:extLst>
              <a:ext uri="{FF2B5EF4-FFF2-40B4-BE49-F238E27FC236}">
                <a16:creationId xmlns:a16="http://schemas.microsoft.com/office/drawing/2014/main" id="{F4D79406-24CA-49ED-8C65-7BE4320627F8}"/>
              </a:ext>
            </a:extLst>
          </p:cNvPr>
          <p:cNvSpPr>
            <a:spLocks noGrp="1"/>
          </p:cNvSpPr>
          <p:nvPr>
            <p:ph type="sldNum" sz="quarter" idx="12"/>
          </p:nvPr>
        </p:nvSpPr>
        <p:spPr/>
        <p:txBody>
          <a:bodyPr/>
          <a:lstStyle/>
          <a:p>
            <a:pPr>
              <a:defRPr/>
            </a:pPr>
            <a:fld id="{407B1238-61CB-43FF-9608-827ADFD15C26}" type="slidenum">
              <a:rPr lang="en-US" smtClean="0"/>
              <a:pPr>
                <a:defRPr/>
              </a:pPr>
              <a:t>2</a:t>
            </a:fld>
            <a:endParaRPr lang="en-US" dirty="0"/>
          </a:p>
        </p:txBody>
      </p:sp>
    </p:spTree>
    <p:extLst>
      <p:ext uri="{BB962C8B-B14F-4D97-AF65-F5344CB8AC3E}">
        <p14:creationId xmlns:p14="http://schemas.microsoft.com/office/powerpoint/2010/main" val="3398371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20</a:t>
            </a:fld>
            <a:endParaRPr lang="en-US" dirty="0"/>
          </a:p>
        </p:txBody>
      </p:sp>
      <p:sp>
        <p:nvSpPr>
          <p:cNvPr id="3" name="Metin kutusu 2"/>
          <p:cNvSpPr txBox="1"/>
          <p:nvPr/>
        </p:nvSpPr>
        <p:spPr>
          <a:xfrm>
            <a:off x="755576" y="1340768"/>
            <a:ext cx="7704856" cy="5078313"/>
          </a:xfrm>
          <a:prstGeom prst="rect">
            <a:avLst/>
          </a:prstGeom>
          <a:noFill/>
        </p:spPr>
        <p:txBody>
          <a:bodyPr wrap="square" rtlCol="0">
            <a:spAutoFit/>
          </a:bodyPr>
          <a:lstStyle/>
          <a:p>
            <a:pPr marL="285750" indent="-285750">
              <a:buFont typeface="Arial" panose="020B0604020202020204" pitchFamily="34" charset="0"/>
              <a:buChar char="•"/>
            </a:pPr>
            <a:endParaRPr lang="tr-TR" sz="1800" dirty="0">
              <a:solidFill>
                <a:srgbClr val="073E87"/>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algn="just"/>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6502 sayılı Kanun’un 11. maddesinde tüketicinin seçimlik hakları sayılarak satıcının tüketicinin tercih ettiği talebi yerine getirmekle yükümlü olduğu hükme bağlanmış olup satıcı ile birlikte üretici ve ithalatçıların müteselsil sorumlulukları da düzenlenmiştir. Tercih hakkı tüketiciye verilmiş olup tüketici şikayet olunan tarafı satıcı olarak belirlemiş ise Tüketici Hakem Heyetleri Yönetmeliği’nin 22. maddesinde yer aldığı üzere «</a:t>
            </a:r>
            <a:r>
              <a:rPr lang="tr-TR" sz="2000" b="1" i="1" dirty="0">
                <a:solidFill>
                  <a:schemeClr val="tx2"/>
                </a:solidFill>
                <a:latin typeface="Candara" panose="020E0502030303020204" pitchFamily="34" charset="0"/>
              </a:rPr>
              <a:t>Tüketici hakem heyeti, uyuşmazlık ile ilgili karar verirken tarafların talebiyle bağlıdır</a:t>
            </a:r>
            <a:r>
              <a:rPr lang="tr-TR" sz="2000" b="1" dirty="0">
                <a:solidFill>
                  <a:schemeClr val="tx2"/>
                </a:solidFill>
                <a:latin typeface="Candara" panose="020E0502030303020204" pitchFamily="34" charset="0"/>
              </a:rPr>
              <a:t>» ve satıcının sorumluluğu hakkında inceleme yapılarak karar verilmesi gerektiği değerlendirilmektedir.</a:t>
            </a:r>
          </a:p>
          <a:p>
            <a:pPr algn="just"/>
            <a:endParaRPr lang="tr-TR" sz="1600" dirty="0">
              <a:latin typeface="Candara" panose="020E0502030303020204" pitchFamily="34" charset="0"/>
            </a:endParaRPr>
          </a:p>
        </p:txBody>
      </p:sp>
      <p:pic>
        <p:nvPicPr>
          <p:cNvPr id="8" name="Resim 7">
            <a:extLst>
              <a:ext uri="{FF2B5EF4-FFF2-40B4-BE49-F238E27FC236}">
                <a16:creationId xmlns:a16="http://schemas.microsoft.com/office/drawing/2014/main" id="{972555CB-1C2C-49AA-A979-DF86436F20D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82360"/>
            <a:ext cx="1152127" cy="876731"/>
          </a:xfrm>
          <a:prstGeom prst="rect">
            <a:avLst/>
          </a:prstGeom>
          <a:noFill/>
        </p:spPr>
      </p:pic>
      <p:sp>
        <p:nvSpPr>
          <p:cNvPr id="9" name="Dikdörtgen 8"/>
          <p:cNvSpPr/>
          <p:nvPr/>
        </p:nvSpPr>
        <p:spPr>
          <a:xfrm>
            <a:off x="868735" y="1410997"/>
            <a:ext cx="7591697" cy="1495125"/>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2200" b="1" dirty="0">
                <a:solidFill>
                  <a:srgbClr val="FF0000"/>
                </a:solidFill>
                <a:latin typeface="Candara" panose="020E0502030303020204" pitchFamily="34" charset="0"/>
              </a:rPr>
              <a:t>Ayıplı mal şikayetlerinde, fatura sahibi firma hakkında savunma istendiği zaman, firmaların savunmalarında şikayetin üretici firmaya veya garanti veren firmaya yapılması talep edilebilmektedir. Bu durumda ne yapılmalıdır?</a:t>
            </a:r>
          </a:p>
        </p:txBody>
      </p:sp>
    </p:spTree>
    <p:extLst>
      <p:ext uri="{BB962C8B-B14F-4D97-AF65-F5344CB8AC3E}">
        <p14:creationId xmlns:p14="http://schemas.microsoft.com/office/powerpoint/2010/main" val="1884448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21</a:t>
            </a:fld>
            <a:endParaRPr lang="en-US" dirty="0"/>
          </a:p>
        </p:txBody>
      </p:sp>
      <p:sp>
        <p:nvSpPr>
          <p:cNvPr id="5" name="Metin kutusu 4"/>
          <p:cNvSpPr txBox="1"/>
          <p:nvPr/>
        </p:nvSpPr>
        <p:spPr>
          <a:xfrm>
            <a:off x="827584" y="1412776"/>
            <a:ext cx="7776864" cy="5355312"/>
          </a:xfrm>
          <a:prstGeom prst="rect">
            <a:avLst/>
          </a:prstGeom>
          <a:noFill/>
        </p:spPr>
        <p:txBody>
          <a:bodyPr wrap="square" rtlCol="0">
            <a:spAutoFit/>
          </a:bodyPr>
          <a:lstStyle/>
          <a:p>
            <a:pPr marL="285750" lvl="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66700" indent="-266700" algn="just">
              <a:buClr>
                <a:schemeClr val="tx2">
                  <a:lumMod val="60000"/>
                  <a:lumOff val="40000"/>
                </a:schemeClr>
              </a:buClr>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66700" indent="-266700" algn="just">
              <a:buClr>
                <a:schemeClr val="tx2">
                  <a:lumMod val="60000"/>
                  <a:lumOff val="40000"/>
                </a:schemeClr>
              </a:buClr>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algn="just">
              <a:buClr>
                <a:schemeClr val="tx2">
                  <a:lumMod val="60000"/>
                  <a:lumOff val="40000"/>
                </a:schemeClr>
              </a:buClr>
            </a:pPr>
            <a:endParaRPr lang="tr-TR" sz="1800" dirty="0">
              <a:solidFill>
                <a:schemeClr val="accent6">
                  <a:lumMod val="75000"/>
                </a:schemeClr>
              </a:solidFill>
              <a:latin typeface="Candara" panose="020E0502030303020204" pitchFamily="34" charset="0"/>
            </a:endParaRPr>
          </a:p>
          <a:p>
            <a:pPr marL="266700" indent="-266700" algn="just">
              <a:buClr>
                <a:schemeClr val="tx2">
                  <a:lumMod val="60000"/>
                  <a:lumOff val="40000"/>
                </a:schemeClr>
              </a:buClr>
              <a:buFont typeface="Arial" panose="020B0604020202020204" pitchFamily="34" charset="0"/>
              <a:buChar char="•"/>
            </a:pPr>
            <a:endParaRPr lang="tr-TR" sz="1800" dirty="0">
              <a:solidFill>
                <a:schemeClr val="accent1"/>
              </a:solidFill>
              <a:latin typeface="Candara" panose="020E0502030303020204" pitchFamily="34" charset="0"/>
            </a:endParaRPr>
          </a:p>
          <a:p>
            <a:pPr marL="266700" indent="-266700" algn="just">
              <a:buClr>
                <a:schemeClr val="tx2">
                  <a:lumMod val="60000"/>
                  <a:lumOff val="40000"/>
                </a:schemeClr>
              </a:buClr>
              <a:buFont typeface="Arial" panose="020B0604020202020204" pitchFamily="34" charset="0"/>
              <a:buChar char="•"/>
            </a:pPr>
            <a:r>
              <a:rPr lang="tr-TR" sz="1800" b="1" dirty="0">
                <a:solidFill>
                  <a:schemeClr val="tx2"/>
                </a:solidFill>
                <a:latin typeface="Candara" panose="020E0502030303020204" pitchFamily="34" charset="0"/>
              </a:rPr>
              <a:t>6502 sayılı Kanun’un 83/1 maddesi uyarınca bu Kanun’da hüküm bulunmayan hallerde genel hükümler uygulanacaktır.</a:t>
            </a:r>
          </a:p>
          <a:p>
            <a:pPr marL="266700" indent="-266700" algn="just">
              <a:buClr>
                <a:schemeClr val="tx2">
                  <a:lumMod val="60000"/>
                  <a:lumOff val="40000"/>
                </a:schemeClr>
              </a:buClr>
              <a:buFont typeface="Arial" panose="020B0604020202020204" pitchFamily="34" charset="0"/>
              <a:buChar char="•"/>
            </a:pPr>
            <a:endParaRPr lang="tr-TR" sz="1800" b="1" dirty="0">
              <a:solidFill>
                <a:schemeClr val="tx2"/>
              </a:solidFill>
              <a:latin typeface="Candara" panose="020E0502030303020204" pitchFamily="34" charset="0"/>
            </a:endParaRPr>
          </a:p>
          <a:p>
            <a:pPr marL="266700" indent="-266700" algn="just">
              <a:buClr>
                <a:schemeClr val="tx2">
                  <a:lumMod val="60000"/>
                  <a:lumOff val="40000"/>
                </a:schemeClr>
              </a:buClr>
              <a:buFont typeface="Arial" panose="020B0604020202020204" pitchFamily="34" charset="0"/>
              <a:buChar char="•"/>
            </a:pPr>
            <a:r>
              <a:rPr lang="tr-TR" sz="1800" b="1" dirty="0">
                <a:solidFill>
                  <a:schemeClr val="tx2"/>
                </a:solidFill>
                <a:latin typeface="Candara" panose="020E0502030303020204" pitchFamily="34" charset="0"/>
              </a:rPr>
              <a:t>6098 sayılı Borçlar Kanunu’nda “tazminat” kavramı esas olarak “haksız fiillerden doğan borç ilişkileri” başlığı altında düzenlenmiş olmakla birlikte, adı geçen Kanun’un 114. maddesinde haksız fiil sorumluluğuna ilişkin hükümlerin, kıyas yoluyla sözleşmeye aykırılık hâllerine de uygulanacağı hüküm altına alınmıştır. Bu bağlamda “haksız fiillerden doğan borç ilişkileri” ve dolayısıyla “maddi ve manevi tazminat talebine ilişkin temel hükümler” 6098 sayılı Kanun’un 49 ila 76 </a:t>
            </a:r>
            <a:r>
              <a:rPr lang="tr-TR" sz="1800" b="1" dirty="0" err="1">
                <a:solidFill>
                  <a:schemeClr val="tx2"/>
                </a:solidFill>
                <a:latin typeface="Candara" panose="020E0502030303020204" pitchFamily="34" charset="0"/>
              </a:rPr>
              <a:t>ncı</a:t>
            </a:r>
            <a:r>
              <a:rPr lang="tr-TR" sz="1800" b="1" dirty="0">
                <a:solidFill>
                  <a:schemeClr val="tx2"/>
                </a:solidFill>
                <a:latin typeface="Candara" panose="020E0502030303020204" pitchFamily="34" charset="0"/>
              </a:rPr>
              <a:t> maddelerinde düzenlenmiştir.</a:t>
            </a:r>
          </a:p>
          <a:p>
            <a:pPr marL="266700" indent="-266700" algn="just">
              <a:buClr>
                <a:schemeClr val="tx2">
                  <a:lumMod val="60000"/>
                  <a:lumOff val="40000"/>
                </a:schemeClr>
              </a:buClr>
              <a:buFont typeface="Arial" panose="020B0604020202020204" pitchFamily="34" charset="0"/>
              <a:buChar char="•"/>
            </a:pPr>
            <a:endParaRPr lang="tr-TR" sz="1800" b="1" dirty="0">
              <a:solidFill>
                <a:schemeClr val="tx2"/>
              </a:solidFill>
              <a:latin typeface="Candara" panose="020E0502030303020204" pitchFamily="34" charset="0"/>
            </a:endParaRPr>
          </a:p>
          <a:p>
            <a:pPr marL="266700" indent="-266700" algn="just">
              <a:buClr>
                <a:schemeClr val="tx2">
                  <a:lumMod val="60000"/>
                  <a:lumOff val="40000"/>
                </a:schemeClr>
              </a:buClr>
              <a:buFont typeface="Arial" panose="020B0604020202020204" pitchFamily="34" charset="0"/>
              <a:buChar char="•"/>
            </a:pPr>
            <a:r>
              <a:rPr lang="tr-TR" sz="1800" b="1" dirty="0">
                <a:solidFill>
                  <a:schemeClr val="tx2"/>
                </a:solidFill>
                <a:latin typeface="Candara" panose="020E0502030303020204" pitchFamily="34" charset="0"/>
              </a:rPr>
              <a:t>Başvuru sahibi maddi ve manevi tazminat taleplerinde, uğramış olduğu zararı, fiili, zarar veren tarafın kusurlu olduğunu, fiil ile zarar arasında illiyet bağının bulunduğunu ispatla yükümlüdür.</a:t>
            </a:r>
          </a:p>
        </p:txBody>
      </p:sp>
      <p:pic>
        <p:nvPicPr>
          <p:cNvPr id="8" name="Resim 7">
            <a:extLst>
              <a:ext uri="{FF2B5EF4-FFF2-40B4-BE49-F238E27FC236}">
                <a16:creationId xmlns:a16="http://schemas.microsoft.com/office/drawing/2014/main" id="{C16FA9D6-2C7E-4B82-9B0F-AA57F5B1D6A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77084"/>
            <a:ext cx="1152127" cy="876731"/>
          </a:xfrm>
          <a:prstGeom prst="rect">
            <a:avLst/>
          </a:prstGeom>
          <a:noFill/>
        </p:spPr>
      </p:pic>
      <p:sp>
        <p:nvSpPr>
          <p:cNvPr id="9" name="Dikdörtgen 8"/>
          <p:cNvSpPr/>
          <p:nvPr/>
        </p:nvSpPr>
        <p:spPr>
          <a:xfrm>
            <a:off x="827584" y="1467270"/>
            <a:ext cx="7591697" cy="1116735"/>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r>
              <a:rPr lang="tr-TR" sz="2200" b="1" dirty="0">
                <a:solidFill>
                  <a:srgbClr val="FF0000"/>
                </a:solidFill>
                <a:latin typeface="Candara" panose="020E0502030303020204" pitchFamily="34" charset="0"/>
              </a:rPr>
              <a:t>Tüketici maddi ve manevi tazminat talebinde bulunması durumunda yapılacak işlemlerle ilgili izlenecek yol nasıl olmalıdır?</a:t>
            </a:r>
          </a:p>
        </p:txBody>
      </p:sp>
    </p:spTree>
    <p:extLst>
      <p:ext uri="{BB962C8B-B14F-4D97-AF65-F5344CB8AC3E}">
        <p14:creationId xmlns:p14="http://schemas.microsoft.com/office/powerpoint/2010/main" val="2552737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22</a:t>
            </a:fld>
            <a:endParaRPr lang="en-US" dirty="0"/>
          </a:p>
        </p:txBody>
      </p:sp>
      <p:sp>
        <p:nvSpPr>
          <p:cNvPr id="5" name="Metin kutusu 4"/>
          <p:cNvSpPr txBox="1"/>
          <p:nvPr/>
        </p:nvSpPr>
        <p:spPr>
          <a:xfrm>
            <a:off x="827584" y="1412776"/>
            <a:ext cx="7776864" cy="5016758"/>
          </a:xfrm>
          <a:prstGeom prst="rect">
            <a:avLst/>
          </a:prstGeom>
          <a:noFill/>
        </p:spPr>
        <p:txBody>
          <a:bodyPr wrap="square" rtlCol="0">
            <a:spAutoFit/>
          </a:bodyPr>
          <a:lstStyle/>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Ayrıca, Yargıtay’ın yerleşik içtihatları uyarınca manevi tazminat talep edilebilmesi için kişilik haklarının (kişinin yaşamı, sağlığı, beden ve ruh bütünlüğü, onur ve saygınlığı, resmi ve özel yaşantısı vb.) zarar görmesi şartı aranmakta ancak ayıplı mal satımı nedeniyle oluşan zararın kural olarak kişinin iç huzurunu bozacak, kişilik haklarına zarar verecek nitelikte bir olgu olmadığı kabul edilmektedir (Yargıtay 4. HD. 04.02.2010 T. 2009/3618 E. 2010/812 K.; Yargıtay 13. HD. 02.05.2014 T. 2013/29473 E. 2014/14193 K.; Yargıtay 13. HD. 10.06.2014 T. 2014/5516 E. 2014/18652 K.)</a:t>
            </a:r>
          </a:p>
          <a:p>
            <a:pPr algn="just"/>
            <a:r>
              <a:rPr lang="tr-TR" sz="2000" b="1" dirty="0">
                <a:solidFill>
                  <a:schemeClr val="tx2"/>
                </a:solidFill>
                <a:latin typeface="Candara" panose="020E0502030303020204" pitchFamily="34" charset="0"/>
              </a:rPr>
              <a:t> </a:t>
            </a: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6098 sayılı Kanun’un tazminatın belirlenmesini düzenleyen 51. maddesinde tazminatın kapsamının ve ödenme biçiminin, durumun gereği ve özellikle kusurun ağırlığı göz önüne alınarak belirleneceği düzenlenmiş olduğundan, tazminat taleplerinin karara bağlanmasında bilirkişi görüşüne başvurulması gerektiği değerlendirilmektedir</a:t>
            </a:r>
            <a:r>
              <a:rPr lang="tr-TR" sz="2000" b="1" i="1" dirty="0">
                <a:solidFill>
                  <a:schemeClr val="tx2"/>
                </a:solidFill>
                <a:latin typeface="Candara" panose="020E0502030303020204" pitchFamily="34" charset="0"/>
              </a:rPr>
              <a:t>.</a:t>
            </a:r>
            <a:endParaRPr lang="tr-TR" sz="2000" b="1" dirty="0">
              <a:solidFill>
                <a:schemeClr val="tx2"/>
              </a:solidFill>
              <a:latin typeface="Candara" panose="020E0502030303020204" pitchFamily="34" charset="0"/>
            </a:endParaRPr>
          </a:p>
        </p:txBody>
      </p:sp>
      <p:pic>
        <p:nvPicPr>
          <p:cNvPr id="8" name="Resim 7">
            <a:extLst>
              <a:ext uri="{FF2B5EF4-FFF2-40B4-BE49-F238E27FC236}">
                <a16:creationId xmlns:a16="http://schemas.microsoft.com/office/drawing/2014/main" id="{22E7691C-001F-4426-B9E1-F18A42C499B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12360" y="282360"/>
            <a:ext cx="1152127" cy="876731"/>
          </a:xfrm>
          <a:prstGeom prst="rect">
            <a:avLst/>
          </a:prstGeom>
          <a:noFill/>
        </p:spPr>
      </p:pic>
    </p:spTree>
    <p:extLst>
      <p:ext uri="{BB962C8B-B14F-4D97-AF65-F5344CB8AC3E}">
        <p14:creationId xmlns:p14="http://schemas.microsoft.com/office/powerpoint/2010/main" val="2049255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23</a:t>
            </a:fld>
            <a:endParaRPr lang="en-US" dirty="0"/>
          </a:p>
        </p:txBody>
      </p:sp>
      <p:sp>
        <p:nvSpPr>
          <p:cNvPr id="5" name="Metin kutusu 4"/>
          <p:cNvSpPr txBox="1"/>
          <p:nvPr/>
        </p:nvSpPr>
        <p:spPr>
          <a:xfrm>
            <a:off x="827584" y="1412776"/>
            <a:ext cx="7776864" cy="5755422"/>
          </a:xfrm>
          <a:prstGeom prst="rect">
            <a:avLst/>
          </a:prstGeom>
          <a:noFill/>
        </p:spPr>
        <p:txBody>
          <a:bodyPr wrap="square" rtlCol="0">
            <a:spAutoFit/>
          </a:bodyPr>
          <a:lstStyle/>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Yargıtay konuya ilişkin bir kararında, klonlanmış cep telefonunun ayıplı mal olacağı, ancak bu ayıbın satış sözleşmesi yapıldığı anda mevcut olması gerektiği, kullanımdan doğan arızaların ayıp kapsamına girmeyeceği, konu hakkında bilirkişi incelemesi yaptırılarak klonlamanın satıcı hatasından mı tüketici hatasından mı kaynaklandığı hususlarının araştırılması gerektiği, (13. HD. 04.10.2011 T. 2011/12119 E. 2011/13872 K.)</a:t>
            </a:r>
          </a:p>
          <a:p>
            <a:pPr marL="285750" indent="-285750" algn="just">
              <a:buFont typeface="Arial" panose="020B0604020202020204" pitchFamily="34" charset="0"/>
              <a:buChar char="•"/>
            </a:pPr>
            <a:endParaRPr lang="tr-TR" sz="2000" b="1" dirty="0">
              <a:solidFill>
                <a:schemeClr val="tx2"/>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 Bu doğrultuda, uyuşmazlık konusu cihazın mevcut durumunun ne olduğunun (eşleştirme yapılıp yapılamayacağının) resmi yollardan tespit edilebilmesi için konu hakkında Bilgi Teknolojileri ve İletişim Kurumu’ndan görüş istenilmesinin uygun olacağı değerlendirilmektedir.</a:t>
            </a: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p:txBody>
      </p:sp>
      <p:pic>
        <p:nvPicPr>
          <p:cNvPr id="8" name="Resim 7">
            <a:extLst>
              <a:ext uri="{FF2B5EF4-FFF2-40B4-BE49-F238E27FC236}">
                <a16:creationId xmlns:a16="http://schemas.microsoft.com/office/drawing/2014/main" id="{B792B19D-D713-4A79-8E3E-11366E73E6D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82360"/>
            <a:ext cx="1152127" cy="876731"/>
          </a:xfrm>
          <a:prstGeom prst="rect">
            <a:avLst/>
          </a:prstGeom>
          <a:noFill/>
        </p:spPr>
      </p:pic>
      <p:sp>
        <p:nvSpPr>
          <p:cNvPr id="9" name="Dikdörtgen 8"/>
          <p:cNvSpPr/>
          <p:nvPr/>
        </p:nvSpPr>
        <p:spPr>
          <a:xfrm>
            <a:off x="834470" y="1397147"/>
            <a:ext cx="7769978" cy="1104194"/>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2000" b="1" dirty="0">
                <a:solidFill>
                  <a:srgbClr val="FF0000"/>
                </a:solidFill>
                <a:latin typeface="Candara" panose="020E0502030303020204" pitchFamily="34" charset="0"/>
              </a:rPr>
              <a:t>Elektronik kimlik bilgisi numarası (IMEI) kopyalanarak başka cihazlarda kullanılan/klonlanmış cep telefonları ile ilgili uyuşmazlıklar hakkında nasıl inceleme yapılmalıdır?</a:t>
            </a:r>
          </a:p>
        </p:txBody>
      </p:sp>
    </p:spTree>
    <p:extLst>
      <p:ext uri="{BB962C8B-B14F-4D97-AF65-F5344CB8AC3E}">
        <p14:creationId xmlns:p14="http://schemas.microsoft.com/office/powerpoint/2010/main" val="1226098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24</a:t>
            </a:fld>
            <a:endParaRPr lang="en-US" dirty="0"/>
          </a:p>
        </p:txBody>
      </p:sp>
      <p:sp>
        <p:nvSpPr>
          <p:cNvPr id="3" name="Metin kutusu 2"/>
          <p:cNvSpPr txBox="1"/>
          <p:nvPr/>
        </p:nvSpPr>
        <p:spPr>
          <a:xfrm>
            <a:off x="755576" y="1412776"/>
            <a:ext cx="7704856" cy="5509200"/>
          </a:xfrm>
          <a:prstGeom prst="rect">
            <a:avLst/>
          </a:prstGeom>
          <a:noFill/>
        </p:spPr>
        <p:txBody>
          <a:bodyPr wrap="square" rtlCol="0">
            <a:spAutoFit/>
          </a:bodyPr>
          <a:lstStyle/>
          <a:p>
            <a:pPr marL="265113" indent="-265113" algn="just">
              <a:buClr>
                <a:srgbClr val="FF0000"/>
              </a:buClr>
              <a:buFont typeface="Arial" panose="020B0604020202020204" pitchFamily="34" charset="0"/>
              <a:buChar char="•"/>
            </a:pPr>
            <a:endParaRPr lang="tr-TR" sz="1800" dirty="0">
              <a:highlight>
                <a:srgbClr val="FFFF00"/>
              </a:highlight>
              <a:latin typeface="Candara" panose="020E0502030303020204" pitchFamily="34" charset="0"/>
            </a:endParaRPr>
          </a:p>
          <a:p>
            <a:pPr algn="just">
              <a:buClr>
                <a:srgbClr val="FF0000"/>
              </a:buClr>
            </a:pPr>
            <a:endParaRPr lang="tr-TR" sz="1800" dirty="0">
              <a:highlight>
                <a:srgbClr val="FFFF00"/>
              </a:highlight>
              <a:latin typeface="Candara" panose="020E0502030303020204" pitchFamily="34" charset="0"/>
            </a:endParaRPr>
          </a:p>
          <a:p>
            <a:pPr algn="just"/>
            <a:endParaRPr lang="tr-TR" sz="1800" dirty="0">
              <a:solidFill>
                <a:schemeClr val="accent1"/>
              </a:solidFill>
              <a:latin typeface="Candara" panose="020E0502030303020204" pitchFamily="34" charset="0"/>
            </a:endParaRPr>
          </a:p>
          <a:p>
            <a:pPr marL="265113" indent="-265113" algn="just">
              <a:buFont typeface="Arial" panose="020B0604020202020204" pitchFamily="34" charset="0"/>
              <a:buChar char="•"/>
            </a:pPr>
            <a:r>
              <a:rPr lang="tr-TR" sz="2000" b="1" dirty="0">
                <a:solidFill>
                  <a:schemeClr val="tx2"/>
                </a:solidFill>
                <a:latin typeface="Candara" panose="020E0502030303020204" pitchFamily="34" charset="0"/>
              </a:rPr>
              <a:t>İnceleme aşamasına ilişkin olarak; 6502 sayılı Kanun’un 69. ve Tüketici Hakem Heyetleri Yönetmeliği’nin 12. maddesinde «</a:t>
            </a:r>
            <a:r>
              <a:rPr lang="tr-TR" sz="2000" b="1" i="1" dirty="0">
                <a:solidFill>
                  <a:schemeClr val="tx2"/>
                </a:solidFill>
                <a:latin typeface="Candara" panose="020E0502030303020204" pitchFamily="34" charset="0"/>
              </a:rPr>
              <a:t>Tüketici hakem heyeti, uyuşmazlık konusuna ilişkin her türlü bilgi ve belgeyi taraflardan, ilgili kişi, kurum ve kuruluşlardan isteyebilir</a:t>
            </a:r>
            <a:r>
              <a:rPr lang="tr-TR" sz="2000" b="1" dirty="0">
                <a:solidFill>
                  <a:schemeClr val="tx2"/>
                </a:solidFill>
                <a:latin typeface="Candara" panose="020E0502030303020204" pitchFamily="34" charset="0"/>
              </a:rPr>
              <a:t>», Yönetmeliğin 18. maddesinde «</a:t>
            </a:r>
            <a:r>
              <a:rPr lang="tr-TR" sz="2000" b="1" i="1" dirty="0">
                <a:solidFill>
                  <a:schemeClr val="tx2"/>
                </a:solidFill>
                <a:latin typeface="Candara" panose="020E0502030303020204" pitchFamily="34" charset="0"/>
              </a:rPr>
              <a:t>Tüketici hakem heyeti incelemeyi, raportör tarafından hazırlanan rapor ve ilgili belgelerin yer aldığı dosya üzerinden yapar. Gerekli görmesi halinde tüketici hakem heyeti ayrıca tarafları ve bilirkişiyi dinler</a:t>
            </a:r>
            <a:r>
              <a:rPr lang="tr-TR" sz="2000" b="1" dirty="0">
                <a:solidFill>
                  <a:schemeClr val="tx2"/>
                </a:solidFill>
                <a:latin typeface="Candara" panose="020E0502030303020204" pitchFamily="34" charset="0"/>
              </a:rPr>
              <a:t>», Yönetmeliğin 19. maddesinde «</a:t>
            </a:r>
            <a:r>
              <a:rPr lang="tr-TR" sz="2000" b="1" i="1" dirty="0">
                <a:solidFill>
                  <a:schemeClr val="tx2"/>
                </a:solidFill>
                <a:latin typeface="Candara" panose="020E0502030303020204" pitchFamily="34" charset="0"/>
              </a:rPr>
              <a:t>Tüketici hakem heyeti başkanı, çözümü özel veya teknik bilgiyi gerektiren hâllerde, taraflardan birinin talebi üzerine yahut </a:t>
            </a:r>
            <a:r>
              <a:rPr lang="tr-TR" sz="2000" b="1" i="1" dirty="0" err="1">
                <a:solidFill>
                  <a:schemeClr val="tx2"/>
                </a:solidFill>
                <a:latin typeface="Candara" panose="020E0502030303020204" pitchFamily="34" charset="0"/>
              </a:rPr>
              <a:t>re’sen</a:t>
            </a:r>
            <a:r>
              <a:rPr lang="tr-TR" sz="2000" b="1" i="1" dirty="0">
                <a:solidFill>
                  <a:schemeClr val="tx2"/>
                </a:solidFill>
                <a:latin typeface="Candara" panose="020E0502030303020204" pitchFamily="34" charset="0"/>
              </a:rPr>
              <a:t>, bilirkişi görevlendirebilir</a:t>
            </a:r>
            <a:r>
              <a:rPr lang="tr-TR" sz="2000" b="1" dirty="0">
                <a:solidFill>
                  <a:schemeClr val="tx2"/>
                </a:solidFill>
                <a:latin typeface="Candara" panose="020E0502030303020204" pitchFamily="34" charset="0"/>
              </a:rPr>
              <a:t>» hükümleri yer almaktadır.</a:t>
            </a:r>
          </a:p>
          <a:p>
            <a:pPr marL="265113" indent="-265113" algn="just">
              <a:buFont typeface="Arial" panose="020B0604020202020204" pitchFamily="34" charset="0"/>
              <a:buChar char="•"/>
            </a:pPr>
            <a:endParaRPr lang="tr-TR" sz="2000" b="1" dirty="0">
              <a:solidFill>
                <a:schemeClr val="tx2"/>
              </a:solidFill>
              <a:latin typeface="Candara" panose="020E0502030303020204" pitchFamily="34" charset="0"/>
            </a:endParaRPr>
          </a:p>
          <a:p>
            <a:pPr marL="265113" indent="-265113" algn="just">
              <a:buClr>
                <a:schemeClr val="accent1"/>
              </a:buClr>
              <a:buFont typeface="Arial" panose="020B0604020202020204" pitchFamily="34" charset="0"/>
              <a:buChar char="•"/>
            </a:pPr>
            <a:r>
              <a:rPr lang="tr-TR" sz="2000" b="1" dirty="0">
                <a:solidFill>
                  <a:schemeClr val="tx2"/>
                </a:solidFill>
                <a:latin typeface="Candara" panose="020E0502030303020204" pitchFamily="34" charset="0"/>
              </a:rPr>
              <a:t>Bu doğrultuda, tüketici hakem heyetleri tarafından tanık dinlenemeyeceği değerlendirilmektedir.</a:t>
            </a:r>
          </a:p>
          <a:p>
            <a:pPr marL="571500" indent="-571500">
              <a:buFont typeface="Arial" panose="020B0604020202020204" pitchFamily="34" charset="0"/>
              <a:buChar char="•"/>
            </a:pPr>
            <a:endParaRPr lang="tr-TR" sz="1800" dirty="0">
              <a:latin typeface="Candara" panose="020E0502030303020204" pitchFamily="34" charset="0"/>
            </a:endParaRPr>
          </a:p>
        </p:txBody>
      </p:sp>
      <p:pic>
        <p:nvPicPr>
          <p:cNvPr id="8" name="Resim 7">
            <a:extLst>
              <a:ext uri="{FF2B5EF4-FFF2-40B4-BE49-F238E27FC236}">
                <a16:creationId xmlns:a16="http://schemas.microsoft.com/office/drawing/2014/main" id="{760569C9-568A-4469-9D64-40BCA036D03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82360"/>
            <a:ext cx="1152127" cy="876731"/>
          </a:xfrm>
          <a:prstGeom prst="rect">
            <a:avLst/>
          </a:prstGeom>
          <a:noFill/>
        </p:spPr>
      </p:pic>
      <p:sp>
        <p:nvSpPr>
          <p:cNvPr id="10" name="Dikdörtgen 9"/>
          <p:cNvSpPr/>
          <p:nvPr/>
        </p:nvSpPr>
        <p:spPr>
          <a:xfrm>
            <a:off x="999004" y="1329926"/>
            <a:ext cx="7461428" cy="802930"/>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eaLnBrk="1" fontAlgn="auto" hangingPunct="1">
              <a:spcBef>
                <a:spcPts val="0"/>
              </a:spcBef>
              <a:spcAft>
                <a:spcPts val="0"/>
              </a:spcAft>
              <a:buClr>
                <a:srgbClr val="FF0000"/>
              </a:buClr>
              <a:defRPr/>
            </a:pPr>
            <a:r>
              <a:rPr lang="tr-TR" sz="2200" b="1" dirty="0">
                <a:solidFill>
                  <a:srgbClr val="FF0000"/>
                </a:solidFill>
                <a:latin typeface="Candara" panose="020E0502030303020204" pitchFamily="34" charset="0"/>
              </a:rPr>
              <a:t>Tüketici hakem heyetlerinin tanık dinleme yetkisi var mıdır?</a:t>
            </a:r>
          </a:p>
        </p:txBody>
      </p:sp>
    </p:spTree>
    <p:extLst>
      <p:ext uri="{BB962C8B-B14F-4D97-AF65-F5344CB8AC3E}">
        <p14:creationId xmlns:p14="http://schemas.microsoft.com/office/powerpoint/2010/main" val="3058850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 İnceleme</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25</a:t>
            </a:fld>
            <a:endParaRPr lang="en-US" dirty="0"/>
          </a:p>
        </p:txBody>
      </p:sp>
      <p:sp>
        <p:nvSpPr>
          <p:cNvPr id="3" name="Metin kutusu 2"/>
          <p:cNvSpPr txBox="1"/>
          <p:nvPr/>
        </p:nvSpPr>
        <p:spPr>
          <a:xfrm>
            <a:off x="827584" y="1484784"/>
            <a:ext cx="7859216" cy="4801314"/>
          </a:xfrm>
          <a:prstGeom prst="rect">
            <a:avLst/>
          </a:prstGeom>
          <a:noFill/>
        </p:spPr>
        <p:txBody>
          <a:bodyPr wrap="square" rtlCol="0">
            <a:spAutoFit/>
          </a:bodyPr>
          <a:lstStyle/>
          <a:p>
            <a:pPr marL="571500" indent="-571500" algn="just">
              <a:buFont typeface="Arial" panose="020B0604020202020204" pitchFamily="34" charset="0"/>
              <a:buChar char="•"/>
            </a:pPr>
            <a:endParaRPr lang="tr-TR" sz="1800" dirty="0">
              <a:latin typeface="Candara" panose="020E0502030303020204" pitchFamily="34" charset="0"/>
            </a:endParaRPr>
          </a:p>
          <a:p>
            <a:pPr marL="571500" indent="-57150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571500" indent="-571500" algn="just">
              <a:buFont typeface="Arial" panose="020B0604020202020204" pitchFamily="34" charset="0"/>
              <a:buChar char="•"/>
            </a:pPr>
            <a:endParaRPr lang="tr-TR" sz="1800" dirty="0">
              <a:solidFill>
                <a:schemeClr val="accent1"/>
              </a:solidFill>
              <a:latin typeface="Candara" panose="020E0502030303020204" pitchFamily="34" charset="0"/>
            </a:endParaRPr>
          </a:p>
          <a:p>
            <a:pPr algn="just"/>
            <a:endParaRPr lang="tr-TR" sz="1800" dirty="0">
              <a:solidFill>
                <a:schemeClr val="accent1"/>
              </a:solidFill>
              <a:latin typeface="Candara" panose="020E0502030303020204" pitchFamily="34" charset="0"/>
            </a:endParaRPr>
          </a:p>
          <a:p>
            <a:pPr marL="571500" indent="-571500" algn="just">
              <a:buFont typeface="Arial" panose="020B0604020202020204" pitchFamily="34" charset="0"/>
              <a:buChar char="•"/>
            </a:pPr>
            <a:r>
              <a:rPr lang="tr-TR" sz="2000" b="1" dirty="0">
                <a:solidFill>
                  <a:schemeClr val="tx2"/>
                </a:solidFill>
                <a:latin typeface="Candara" panose="020E0502030303020204" pitchFamily="34" charset="0"/>
              </a:rPr>
              <a:t>6502 sayılı Kanun’un 83/1 maddesinde «</a:t>
            </a:r>
            <a:r>
              <a:rPr lang="tr-TR" sz="2000" b="1" i="1" dirty="0">
                <a:solidFill>
                  <a:schemeClr val="tx2"/>
                </a:solidFill>
                <a:latin typeface="Candara" panose="020E0502030303020204" pitchFamily="34" charset="0"/>
              </a:rPr>
              <a:t>Bu Kanunda hüküm bulunmayan hâllerde genel hükümler uygulanır</a:t>
            </a:r>
            <a:r>
              <a:rPr lang="tr-TR" sz="2000" b="1" dirty="0">
                <a:solidFill>
                  <a:schemeClr val="tx2"/>
                </a:solidFill>
                <a:latin typeface="Candara" panose="020E0502030303020204" pitchFamily="34" charset="0"/>
              </a:rPr>
              <a:t>» düzenlemesi yer almaktadır.</a:t>
            </a:r>
          </a:p>
          <a:p>
            <a:pPr marL="571500" indent="-571500" algn="just">
              <a:buFont typeface="Arial" panose="020B0604020202020204" pitchFamily="34" charset="0"/>
              <a:buChar char="•"/>
            </a:pPr>
            <a:endParaRPr lang="tr-TR" sz="2000" b="1" dirty="0">
              <a:solidFill>
                <a:schemeClr val="tx2"/>
              </a:solidFill>
              <a:latin typeface="Candara" panose="020E0502030303020204" pitchFamily="34" charset="0"/>
            </a:endParaRPr>
          </a:p>
          <a:p>
            <a:pPr marL="571500" indent="-571500" algn="just">
              <a:buFont typeface="Arial" panose="020B0604020202020204" pitchFamily="34" charset="0"/>
              <a:buChar char="•"/>
            </a:pPr>
            <a:r>
              <a:rPr lang="tr-TR" sz="2000" b="1" dirty="0">
                <a:solidFill>
                  <a:schemeClr val="tx2"/>
                </a:solidFill>
                <a:latin typeface="Candara" panose="020E0502030303020204" pitchFamily="34" charset="0"/>
              </a:rPr>
              <a:t>6098 sayılı Borçlar Kanunu’nun 161. maddesinde «</a:t>
            </a:r>
            <a:r>
              <a:rPr lang="tr-TR" sz="2000" b="1" i="1" dirty="0">
                <a:solidFill>
                  <a:schemeClr val="tx2"/>
                </a:solidFill>
                <a:latin typeface="Candara" panose="020E0502030303020204" pitchFamily="34" charset="0"/>
              </a:rPr>
              <a:t>Zamanaşımı ileri sürülmedikçe, hâkim bunu kendiliğinden göz önüne alamaz</a:t>
            </a:r>
            <a:r>
              <a:rPr lang="tr-TR" sz="2000" b="1" dirty="0">
                <a:solidFill>
                  <a:schemeClr val="tx2"/>
                </a:solidFill>
                <a:latin typeface="Candara" panose="020E0502030303020204" pitchFamily="34" charset="0"/>
              </a:rPr>
              <a:t>» hükmü yer almaktadır. Bu doğrultuda, hakem heyetleri tarafından zamanaşımı sürelerinin </a:t>
            </a:r>
            <a:r>
              <a:rPr lang="tr-TR" sz="2000" b="1" dirty="0" err="1">
                <a:solidFill>
                  <a:schemeClr val="tx2"/>
                </a:solidFill>
                <a:latin typeface="Candara" panose="020E0502030303020204" pitchFamily="34" charset="0"/>
              </a:rPr>
              <a:t>re’sen</a:t>
            </a:r>
            <a:r>
              <a:rPr lang="tr-TR" sz="2000" b="1" dirty="0">
                <a:solidFill>
                  <a:schemeClr val="tx2"/>
                </a:solidFill>
                <a:latin typeface="Candara" panose="020E0502030303020204" pitchFamily="34" charset="0"/>
              </a:rPr>
              <a:t> dikkate alınamayacağı değerlendirilmektedir.</a:t>
            </a:r>
          </a:p>
          <a:p>
            <a:pPr marL="571500" indent="-57150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571500" indent="-57150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571500" indent="-571500" algn="just">
              <a:buFont typeface="Arial" panose="020B0604020202020204" pitchFamily="34" charset="0"/>
              <a:buChar char="•"/>
            </a:pPr>
            <a:endParaRPr lang="tr-TR" sz="1800" dirty="0">
              <a:solidFill>
                <a:schemeClr val="accent1"/>
              </a:solidFill>
              <a:latin typeface="Candara" panose="020E0502030303020204" pitchFamily="34" charset="0"/>
            </a:endParaRPr>
          </a:p>
        </p:txBody>
      </p:sp>
      <p:pic>
        <p:nvPicPr>
          <p:cNvPr id="8" name="Resim 7">
            <a:extLst>
              <a:ext uri="{FF2B5EF4-FFF2-40B4-BE49-F238E27FC236}">
                <a16:creationId xmlns:a16="http://schemas.microsoft.com/office/drawing/2014/main" id="{E5221041-414D-4E0C-8148-B76E5F246F2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82360"/>
            <a:ext cx="1152127" cy="876731"/>
          </a:xfrm>
          <a:prstGeom prst="rect">
            <a:avLst/>
          </a:prstGeom>
          <a:noFill/>
        </p:spPr>
      </p:pic>
      <p:sp>
        <p:nvSpPr>
          <p:cNvPr id="10" name="Dikdörtgen 9"/>
          <p:cNvSpPr/>
          <p:nvPr/>
        </p:nvSpPr>
        <p:spPr>
          <a:xfrm>
            <a:off x="961343" y="1406673"/>
            <a:ext cx="7591697" cy="817017"/>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buClr>
                <a:srgbClr val="FF0000"/>
              </a:buClr>
            </a:pPr>
            <a:r>
              <a:rPr lang="tr-TR" sz="2200" b="1" dirty="0">
                <a:solidFill>
                  <a:srgbClr val="FF0000"/>
                </a:solidFill>
                <a:latin typeface="Candara" panose="020E0502030303020204" pitchFamily="34" charset="0"/>
              </a:rPr>
              <a:t>Zamanaşımı süreleri tüketici hakem heyetleri tarafından </a:t>
            </a:r>
            <a:r>
              <a:rPr lang="tr-TR" sz="2200" b="1" dirty="0" err="1">
                <a:solidFill>
                  <a:srgbClr val="FF0000"/>
                </a:solidFill>
                <a:latin typeface="Candara" panose="020E0502030303020204" pitchFamily="34" charset="0"/>
              </a:rPr>
              <a:t>re’sen</a:t>
            </a:r>
            <a:r>
              <a:rPr lang="tr-TR" sz="2200" b="1" dirty="0">
                <a:solidFill>
                  <a:srgbClr val="FF0000"/>
                </a:solidFill>
                <a:latin typeface="Candara" panose="020E0502030303020204" pitchFamily="34" charset="0"/>
              </a:rPr>
              <a:t> dikkate alınabilir mi?</a:t>
            </a:r>
          </a:p>
        </p:txBody>
      </p:sp>
    </p:spTree>
    <p:extLst>
      <p:ext uri="{BB962C8B-B14F-4D97-AF65-F5344CB8AC3E}">
        <p14:creationId xmlns:p14="http://schemas.microsoft.com/office/powerpoint/2010/main" val="1587251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III- Karar</a:t>
            </a:r>
          </a:p>
        </p:txBody>
      </p:sp>
      <p:sp>
        <p:nvSpPr>
          <p:cNvPr id="8" name="2 İçerik Yer Tutucusu"/>
          <p:cNvSpPr txBox="1">
            <a:spLocks/>
          </p:cNvSpPr>
          <p:nvPr/>
        </p:nvSpPr>
        <p:spPr bwMode="auto">
          <a:xfrm>
            <a:off x="899592" y="1160678"/>
            <a:ext cx="7895158" cy="54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88900" marR="0" lvl="0" indent="-88900" algn="l"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kumimoji="0" lang="tr-TR" sz="1800" i="0" u="none" strike="noStrike" kern="1200" cap="none" spc="0" normalizeH="0" baseline="0" noProof="0" dirty="0">
              <a:ln>
                <a:noFill/>
              </a:ln>
              <a:solidFill>
                <a:srgbClr val="073E87"/>
              </a:solidFill>
              <a:effectLst/>
              <a:uLnTx/>
              <a:uFillTx/>
              <a:latin typeface="Candara" panose="020E0502030303020204" pitchFamily="34" charset="0"/>
            </a:endParaRPr>
          </a:p>
          <a:p>
            <a:pPr algn="just" eaLnBrk="1" fontAlgn="auto" hangingPunct="1">
              <a:spcBef>
                <a:spcPts val="0"/>
              </a:spcBef>
              <a:spcAft>
                <a:spcPts val="0"/>
              </a:spcAft>
              <a:buClr>
                <a:srgbClr val="FF0000"/>
              </a:buClr>
              <a:buFont typeface="Arial" panose="020B0604020202020204" pitchFamily="34" charset="0"/>
              <a:buChar char="•"/>
              <a:defRPr/>
            </a:pPr>
            <a:endParaRPr kumimoji="0" lang="tr-TR" sz="1800" i="0" u="none" strike="noStrike" kern="1200" cap="none" spc="0" normalizeH="0" baseline="0" noProof="0" dirty="0">
              <a:ln>
                <a:noFill/>
              </a:ln>
              <a:solidFill>
                <a:srgbClr val="FF0000"/>
              </a:solidFill>
              <a:effectLst/>
              <a:uLnTx/>
              <a:uFillTx/>
              <a:latin typeface="Candara" panose="020E0502030303020204" pitchFamily="34" charset="0"/>
            </a:endParaRPr>
          </a:p>
          <a:p>
            <a:pPr algn="just" eaLnBrk="1" fontAlgn="auto" hangingPunct="1">
              <a:spcBef>
                <a:spcPts val="0"/>
              </a:spcBef>
              <a:spcAft>
                <a:spcPts val="0"/>
              </a:spcAft>
              <a:buClr>
                <a:srgbClr val="FF0000"/>
              </a:buClr>
              <a:buFont typeface="Arial" panose="020B0604020202020204" pitchFamily="34" charset="0"/>
              <a:buChar char="•"/>
              <a:defRPr/>
            </a:pPr>
            <a:endParaRPr lang="tr-TR" sz="1800" dirty="0">
              <a:solidFill>
                <a:srgbClr val="FF0000"/>
              </a:solidFill>
              <a:latin typeface="Candara" panose="020E0502030303020204" pitchFamily="34" charset="0"/>
            </a:endParaRPr>
          </a:p>
          <a:p>
            <a:pPr algn="just" eaLnBrk="1" fontAlgn="auto" hangingPunct="1">
              <a:spcBef>
                <a:spcPts val="0"/>
              </a:spcBef>
              <a:spcAft>
                <a:spcPts val="0"/>
              </a:spcAft>
              <a:buClr>
                <a:srgbClr val="FF0000"/>
              </a:buClr>
              <a:buFont typeface="Arial" panose="020B0604020202020204" pitchFamily="34" charset="0"/>
              <a:buChar char="•"/>
              <a:defRPr/>
            </a:pPr>
            <a:endParaRPr kumimoji="0" lang="tr-TR" sz="1800" i="0" u="none" strike="noStrike" kern="1200" cap="none" spc="0" normalizeH="0" baseline="0" noProof="0" dirty="0">
              <a:ln>
                <a:noFill/>
              </a:ln>
              <a:solidFill>
                <a:srgbClr val="FF0000"/>
              </a:solidFill>
              <a:effectLst/>
              <a:uLnTx/>
              <a:uFillTx/>
              <a:latin typeface="Candara" panose="020E0502030303020204" pitchFamily="34" charset="0"/>
            </a:endParaRPr>
          </a:p>
          <a:p>
            <a:pPr marL="0" indent="0" algn="just" eaLnBrk="1" fontAlgn="auto" hangingPunct="1">
              <a:spcBef>
                <a:spcPts val="0"/>
              </a:spcBef>
              <a:spcAft>
                <a:spcPts val="0"/>
              </a:spcAft>
              <a:buClr>
                <a:srgbClr val="31B6FD"/>
              </a:buClr>
              <a:buNone/>
              <a:defRPr/>
            </a:pPr>
            <a:endParaRPr kumimoji="0" lang="tr-TR" sz="1800" i="0" u="none" strike="noStrike" kern="1200" cap="none" spc="0" normalizeH="0" baseline="0" noProof="0" dirty="0">
              <a:ln>
                <a:noFill/>
              </a:ln>
              <a:solidFill>
                <a:srgbClr val="FF0000"/>
              </a:solidFill>
              <a:effectLst/>
              <a:uLnTx/>
              <a:uFillTx/>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r>
              <a:rPr lang="tr-TR" sz="2000" b="1" noProof="0" dirty="0">
                <a:latin typeface="Candara" panose="020E0502030303020204" pitchFamily="34" charset="0"/>
              </a:rPr>
              <a:t>Hakem heyetlerine yapılan başvuruların elden, posta yoluyla veya elektronik ortamda yapılması bakımından herhangi bir fark bulunmamaktadır.</a:t>
            </a:r>
          </a:p>
          <a:p>
            <a:pPr algn="just" eaLnBrk="1" fontAlgn="auto" hangingPunct="1">
              <a:spcBef>
                <a:spcPts val="0"/>
              </a:spcBef>
              <a:spcAft>
                <a:spcPts val="0"/>
              </a:spcAft>
              <a:buClr>
                <a:srgbClr val="31B6FD"/>
              </a:buClr>
              <a:buFont typeface="Arial" panose="020B0604020202020204" pitchFamily="34" charset="0"/>
              <a:buChar char="•"/>
              <a:defRPr/>
            </a:pPr>
            <a:endParaRPr kumimoji="0" lang="tr-TR" sz="2000" b="1" i="0" u="none" strike="noStrike" kern="1200" cap="none" spc="0" normalizeH="0" baseline="0" dirty="0">
              <a:ln>
                <a:noFill/>
              </a:ln>
              <a:effectLst/>
              <a:uLnTx/>
              <a:uFillTx/>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r>
              <a:rPr lang="tr-TR" sz="2000" b="1" noProof="0" dirty="0">
                <a:latin typeface="Candara" panose="020E0502030303020204" pitchFamily="34" charset="0"/>
              </a:rPr>
              <a:t>Tüketici Hakem Heyetleri Yönetmeliği’nin 23. maddesine göre, hakem heyetlerinin azami olarak bir yıl içinde karara bağlama yükümlülüğü bulunmaktadır;</a:t>
            </a:r>
          </a:p>
          <a:p>
            <a:pPr algn="just" eaLnBrk="1" fontAlgn="auto" hangingPunct="1">
              <a:spcBef>
                <a:spcPts val="0"/>
              </a:spcBef>
              <a:spcAft>
                <a:spcPts val="0"/>
              </a:spcAft>
              <a:buClr>
                <a:srgbClr val="31B6FD"/>
              </a:buClr>
              <a:buFont typeface="Arial" panose="020B0604020202020204" pitchFamily="34" charset="0"/>
              <a:buChar char="•"/>
              <a:defRPr/>
            </a:pPr>
            <a:endParaRPr lang="tr-TR" sz="2000" b="1" dirty="0">
              <a:latin typeface="Candara" panose="020E0502030303020204" pitchFamily="34" charset="0"/>
            </a:endParaRPr>
          </a:p>
          <a:p>
            <a:pPr marL="266700" indent="0" algn="just" eaLnBrk="1" fontAlgn="auto" hangingPunct="1">
              <a:spcBef>
                <a:spcPts val="0"/>
              </a:spcBef>
              <a:spcAft>
                <a:spcPts val="0"/>
              </a:spcAft>
              <a:buClr>
                <a:srgbClr val="31B6FD"/>
              </a:buClr>
              <a:buNone/>
              <a:defRPr/>
            </a:pPr>
            <a:r>
              <a:rPr lang="tr-TR" sz="2000" b="1" noProof="0" dirty="0">
                <a:latin typeface="Candara" panose="020E0502030303020204" pitchFamily="34" charset="0"/>
              </a:rPr>
              <a:t>«</a:t>
            </a:r>
            <a:r>
              <a:rPr lang="tr-TR" sz="2000" b="1" i="1" noProof="0" dirty="0">
                <a:latin typeface="Candara" panose="020E0502030303020204" pitchFamily="34" charset="0"/>
              </a:rPr>
              <a:t>B</a:t>
            </a:r>
            <a:r>
              <a:rPr lang="tr-TR" sz="2000" b="1" i="1" dirty="0" err="1">
                <a:latin typeface="Candara" panose="020E0502030303020204" pitchFamily="34" charset="0"/>
              </a:rPr>
              <a:t>aşvurular</a:t>
            </a:r>
            <a:r>
              <a:rPr lang="tr-TR" sz="2000" b="1" i="1" dirty="0">
                <a:latin typeface="Candara" panose="020E0502030303020204" pitchFamily="34" charset="0"/>
              </a:rPr>
              <a:t>, başvuru tarih ve sırasına göre en geç altı ay içinde görüşülür ve karara bağlanır</a:t>
            </a:r>
            <a:r>
              <a:rPr lang="tr-TR" sz="2000" b="1" dirty="0">
                <a:latin typeface="Candara" panose="020E0502030303020204" pitchFamily="34" charset="0"/>
              </a:rPr>
              <a:t>.</a:t>
            </a:r>
            <a:r>
              <a:rPr lang="tr-TR" sz="2000" b="1" i="1" dirty="0">
                <a:latin typeface="Candara" panose="020E0502030303020204" pitchFamily="34" charset="0"/>
              </a:rPr>
              <a:t> Yapılan başvurunun niteliği, başvuru konusu, mal veya hizmetin özelliği gibi hususlar dikkate alınarak, karar süresi en fazla altı ay daha uzatılabilir</a:t>
            </a:r>
            <a:r>
              <a:rPr lang="tr-TR" sz="2000" b="1" dirty="0">
                <a:latin typeface="Candara" panose="020E0502030303020204" pitchFamily="34" charset="0"/>
              </a:rPr>
              <a:t>»</a:t>
            </a:r>
            <a:r>
              <a:rPr lang="tr-TR" sz="2000" dirty="0">
                <a:solidFill>
                  <a:schemeClr val="accent1"/>
                </a:solidFill>
                <a:latin typeface="Candara" panose="020E0502030303020204" pitchFamily="34" charset="0"/>
              </a:rPr>
              <a:t> </a:t>
            </a:r>
            <a:endParaRPr kumimoji="0" lang="tr-TR" sz="2000" i="0" u="none" strike="noStrike" kern="1200" cap="none" spc="0" normalizeH="0" baseline="0" noProof="0" dirty="0">
              <a:ln>
                <a:noFill/>
              </a:ln>
              <a:solidFill>
                <a:schemeClr val="accent1"/>
              </a:solidFill>
              <a:effectLst/>
              <a:uLnTx/>
              <a:uFillTx/>
              <a:latin typeface="Candara" panose="020E0502030303020204" pitchFamily="34" charset="0"/>
            </a:endParaRP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B9A246D1-79E5-4014-BCE8-C33B16370A29}"/>
              </a:ext>
            </a:extLst>
          </p:cNvPr>
          <p:cNvSpPr>
            <a:spLocks noGrp="1"/>
          </p:cNvSpPr>
          <p:nvPr>
            <p:ph type="sldNum" sz="quarter" idx="12"/>
          </p:nvPr>
        </p:nvSpPr>
        <p:spPr/>
        <p:txBody>
          <a:bodyPr/>
          <a:lstStyle/>
          <a:p>
            <a:pPr>
              <a:defRPr/>
            </a:pPr>
            <a:fld id="{407B1238-61CB-43FF-9608-827ADFD15C26}" type="slidenum">
              <a:rPr lang="en-US" smtClean="0"/>
              <a:pPr>
                <a:defRPr/>
              </a:pPr>
              <a:t>26</a:t>
            </a:fld>
            <a:endParaRPr lang="en-US" dirty="0"/>
          </a:p>
        </p:txBody>
      </p:sp>
      <p:sp>
        <p:nvSpPr>
          <p:cNvPr id="10" name="Dikdörtgen 9"/>
          <p:cNvSpPr/>
          <p:nvPr/>
        </p:nvSpPr>
        <p:spPr>
          <a:xfrm>
            <a:off x="971600" y="1340768"/>
            <a:ext cx="7687796" cy="1080120"/>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eaLnBrk="1" fontAlgn="auto" hangingPunct="1">
              <a:spcBef>
                <a:spcPts val="0"/>
              </a:spcBef>
              <a:spcAft>
                <a:spcPts val="0"/>
              </a:spcAft>
              <a:buClr>
                <a:srgbClr val="FF0000"/>
              </a:buClr>
              <a:defRPr/>
            </a:pPr>
            <a:r>
              <a:rPr lang="tr-TR" sz="2200" b="1" dirty="0">
                <a:solidFill>
                  <a:srgbClr val="FF0000"/>
                </a:solidFill>
                <a:latin typeface="Candara" panose="020E0502030303020204" pitchFamily="34" charset="0"/>
              </a:rPr>
              <a:t>Elektronik ortamda yapılan başvuruların işlem süreleri dilekçe ile yapılan başvurular ile aynı sürelerde mi yoksa farklı sürelerde mi değerlendirilecektir?</a:t>
            </a:r>
          </a:p>
        </p:txBody>
      </p:sp>
    </p:spTree>
    <p:extLst>
      <p:ext uri="{BB962C8B-B14F-4D97-AF65-F5344CB8AC3E}">
        <p14:creationId xmlns:p14="http://schemas.microsoft.com/office/powerpoint/2010/main" val="2205228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III- Karar</a:t>
            </a:r>
          </a:p>
        </p:txBody>
      </p:sp>
      <p:sp>
        <p:nvSpPr>
          <p:cNvPr id="8" name="2 İçerik Yer Tutucusu"/>
          <p:cNvSpPr txBox="1">
            <a:spLocks/>
          </p:cNvSpPr>
          <p:nvPr/>
        </p:nvSpPr>
        <p:spPr bwMode="auto">
          <a:xfrm>
            <a:off x="899592" y="1160678"/>
            <a:ext cx="7895158" cy="5697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88900" marR="0" lvl="0" indent="-88900" algn="l"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kumimoji="0" lang="tr-TR" sz="1400" b="1" i="0" u="none" strike="noStrike" kern="1200" cap="none" spc="0" normalizeH="0" baseline="0" noProof="0" dirty="0">
              <a:ln>
                <a:noFill/>
              </a:ln>
              <a:effectLst/>
              <a:uLnTx/>
              <a:uFillTx/>
              <a:latin typeface="Candara" panose="020E0502030303020204" pitchFamily="34" charset="0"/>
            </a:endParaRPr>
          </a:p>
          <a:p>
            <a:pPr algn="just" eaLnBrk="1" fontAlgn="auto" hangingPunct="1">
              <a:spcBef>
                <a:spcPts val="0"/>
              </a:spcBef>
              <a:spcAft>
                <a:spcPts val="0"/>
              </a:spcAft>
              <a:buClr>
                <a:srgbClr val="FF0000"/>
              </a:buClr>
              <a:buFont typeface="Arial" panose="020B0604020202020204" pitchFamily="34" charset="0"/>
              <a:buChar char="•"/>
              <a:defRPr/>
            </a:pPr>
            <a:endParaRPr kumimoji="0" lang="tr-TR" sz="1400" b="1" i="0" u="none" strike="noStrike" kern="1200" cap="none" spc="0" normalizeH="0" baseline="0" noProof="0" dirty="0">
              <a:ln>
                <a:noFill/>
              </a:ln>
              <a:effectLst/>
              <a:uLnTx/>
              <a:uFillTx/>
              <a:latin typeface="Candara" panose="020E0502030303020204" pitchFamily="34" charset="0"/>
            </a:endParaRPr>
          </a:p>
          <a:p>
            <a:pPr algn="just" eaLnBrk="1" fontAlgn="auto" hangingPunct="1">
              <a:spcBef>
                <a:spcPts val="0"/>
              </a:spcBef>
              <a:spcAft>
                <a:spcPts val="0"/>
              </a:spcAft>
              <a:buClr>
                <a:srgbClr val="FF0000"/>
              </a:buClr>
              <a:buFont typeface="Arial" panose="020B0604020202020204" pitchFamily="34" charset="0"/>
              <a:buChar char="•"/>
              <a:defRPr/>
            </a:pPr>
            <a:endParaRPr lang="tr-TR" sz="1400" b="1" dirty="0">
              <a:latin typeface="Candara" panose="020E0502030303020204" pitchFamily="34" charset="0"/>
            </a:endParaRPr>
          </a:p>
          <a:p>
            <a:pPr algn="just" eaLnBrk="1" fontAlgn="auto" hangingPunct="1">
              <a:spcBef>
                <a:spcPts val="0"/>
              </a:spcBef>
              <a:spcAft>
                <a:spcPts val="0"/>
              </a:spcAft>
              <a:buClr>
                <a:srgbClr val="FF0000"/>
              </a:buClr>
              <a:buFont typeface="Arial" panose="020B0604020202020204" pitchFamily="34" charset="0"/>
              <a:buChar char="•"/>
              <a:defRPr/>
            </a:pPr>
            <a:endParaRPr kumimoji="0" lang="tr-TR" sz="1400" b="1" i="0" u="none" strike="noStrike" kern="1200" cap="none" spc="0" normalizeH="0" baseline="0" noProof="0" dirty="0">
              <a:ln>
                <a:noFill/>
              </a:ln>
              <a:effectLst/>
              <a:uLnTx/>
              <a:uFillTx/>
              <a:latin typeface="Candara" panose="020E0502030303020204" pitchFamily="34" charset="0"/>
            </a:endParaRPr>
          </a:p>
          <a:p>
            <a:pPr marL="0" indent="0" algn="just" eaLnBrk="1" fontAlgn="auto" hangingPunct="1">
              <a:spcBef>
                <a:spcPts val="0"/>
              </a:spcBef>
              <a:spcAft>
                <a:spcPts val="0"/>
              </a:spcAft>
              <a:buClr>
                <a:srgbClr val="31B6FD"/>
              </a:buClr>
              <a:buNone/>
              <a:defRPr/>
            </a:pPr>
            <a:endParaRPr kumimoji="0" lang="tr-TR" sz="1400" b="1" i="0" u="none" strike="noStrike" kern="1200" cap="none" spc="0" normalizeH="0" baseline="0" noProof="0" dirty="0">
              <a:ln>
                <a:noFill/>
              </a:ln>
              <a:effectLst/>
              <a:uLnTx/>
              <a:uFillTx/>
              <a:latin typeface="Candara" panose="020E0502030303020204" pitchFamily="34" charset="0"/>
            </a:endParaRPr>
          </a:p>
          <a:p>
            <a:pPr marL="0" indent="0" algn="just" eaLnBrk="1" fontAlgn="auto" hangingPunct="1">
              <a:spcBef>
                <a:spcPts val="0"/>
              </a:spcBef>
              <a:spcAft>
                <a:spcPts val="0"/>
              </a:spcAft>
              <a:buClr>
                <a:srgbClr val="31B6FD"/>
              </a:buClr>
              <a:buNone/>
              <a:defRPr/>
            </a:pPr>
            <a:endParaRPr lang="tr-TR" sz="1400" b="1" dirty="0">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1400" b="1" noProof="0" dirty="0">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r>
              <a:rPr lang="tr-TR" sz="1800" b="1" noProof="0" dirty="0">
                <a:latin typeface="Candara" panose="020E0502030303020204" pitchFamily="34" charset="0"/>
              </a:rPr>
              <a:t>Tüketici Hakem Heyetleri Yönetmeliği’nin 24. maddesinde,  asgari olarak bulunması gereken hususlar düzenlenmiştir.</a:t>
            </a:r>
          </a:p>
          <a:p>
            <a:pPr algn="just" eaLnBrk="1" fontAlgn="auto" hangingPunct="1">
              <a:spcBef>
                <a:spcPts val="0"/>
              </a:spcBef>
              <a:spcAft>
                <a:spcPts val="0"/>
              </a:spcAft>
              <a:buClr>
                <a:srgbClr val="31B6FD"/>
              </a:buClr>
              <a:buFont typeface="Arial" panose="020B0604020202020204" pitchFamily="34" charset="0"/>
              <a:buChar char="•"/>
              <a:defRPr/>
            </a:pPr>
            <a:endParaRPr kumimoji="0" lang="tr-TR" sz="1800" b="1" i="0" u="none" strike="noStrike" kern="1200" cap="none" spc="0" normalizeH="0" baseline="0" dirty="0">
              <a:ln>
                <a:noFill/>
              </a:ln>
              <a:effectLst/>
              <a:uLnTx/>
              <a:uFillTx/>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r>
              <a:rPr kumimoji="0" lang="tr-TR" sz="1800" b="1" i="0" u="none" strike="noStrike" kern="1200" cap="none" spc="0" normalizeH="0" baseline="0" dirty="0">
                <a:ln>
                  <a:noFill/>
                </a:ln>
                <a:effectLst/>
                <a:uLnTx/>
                <a:uFillTx/>
                <a:latin typeface="Candara" panose="020E0502030303020204" pitchFamily="34" charset="0"/>
              </a:rPr>
              <a:t>Kararda, şikayet edilen tarafın savunması hakkında </a:t>
            </a:r>
            <a:r>
              <a:rPr lang="tr-TR" sz="1800" b="1" dirty="0">
                <a:latin typeface="Candara" panose="020E0502030303020204" pitchFamily="34" charset="0"/>
              </a:rPr>
              <a:t>yalnızca «savunma alınmıştır» ifadesinin yeterli görülmemesi,</a:t>
            </a:r>
            <a:r>
              <a:rPr kumimoji="0" lang="tr-TR" sz="1800" b="1" i="0" u="none" strike="noStrike" kern="1200" cap="none" spc="0" normalizeH="0" baseline="0" dirty="0">
                <a:ln>
                  <a:noFill/>
                </a:ln>
                <a:effectLst/>
                <a:uLnTx/>
                <a:uFillTx/>
                <a:latin typeface="Candara" panose="020E0502030303020204" pitchFamily="34" charset="0"/>
              </a:rPr>
              <a:t> savunma özetine </a:t>
            </a:r>
            <a:r>
              <a:rPr lang="tr-TR" sz="1800" b="1" dirty="0">
                <a:latin typeface="Candara" panose="020E0502030303020204" pitchFamily="34" charset="0"/>
              </a:rPr>
              <a:t>yer verilmesine dikkat edilmelidir.</a:t>
            </a:r>
            <a:r>
              <a:rPr kumimoji="0" lang="tr-TR" sz="1800" b="1" i="0" u="none" strike="noStrike" kern="1200" cap="none" spc="0" normalizeH="0" baseline="0" dirty="0">
                <a:ln>
                  <a:noFill/>
                </a:ln>
                <a:effectLst/>
                <a:uLnTx/>
                <a:uFillTx/>
                <a:latin typeface="Candara" panose="020E0502030303020204" pitchFamily="34" charset="0"/>
              </a:rPr>
              <a:t> </a:t>
            </a:r>
          </a:p>
          <a:p>
            <a:pPr marL="0" indent="0" algn="just" eaLnBrk="1" fontAlgn="auto" hangingPunct="1">
              <a:spcBef>
                <a:spcPts val="0"/>
              </a:spcBef>
              <a:spcAft>
                <a:spcPts val="0"/>
              </a:spcAft>
              <a:buClr>
                <a:srgbClr val="31B6FD"/>
              </a:buClr>
              <a:buNone/>
              <a:defRPr/>
            </a:pPr>
            <a:endParaRPr kumimoji="0" lang="tr-TR" sz="1800" b="1" i="0" u="none" strike="noStrike" kern="1200" cap="none" spc="0" normalizeH="0" baseline="0" noProof="0" dirty="0">
              <a:ln>
                <a:noFill/>
              </a:ln>
              <a:effectLst/>
              <a:uLnTx/>
              <a:uFillTx/>
              <a:latin typeface="Candara"/>
            </a:endParaRPr>
          </a:p>
          <a:p>
            <a:pPr algn="just" eaLnBrk="1" fontAlgn="auto" hangingPunct="1">
              <a:spcBef>
                <a:spcPts val="0"/>
              </a:spcBef>
              <a:spcAft>
                <a:spcPts val="0"/>
              </a:spcAft>
              <a:buClr>
                <a:srgbClr val="31B6FD"/>
              </a:buClr>
              <a:buFont typeface="Arial" panose="020B0604020202020204" pitchFamily="34" charset="0"/>
              <a:buChar char="•"/>
              <a:defRPr/>
            </a:pPr>
            <a:r>
              <a:rPr lang="tr-TR" sz="1800" b="1" dirty="0">
                <a:latin typeface="Candara"/>
              </a:rPr>
              <a:t>Uyuşmazlık kapsamında yapılan yazışmaların ve toplantıda imzalanan tutanağın ıslak imza ile imzalanması zorunludur. İmza kaşesi vb. kullanılamaz.  Islak imza ile alınan kararın </a:t>
            </a:r>
            <a:r>
              <a:rPr lang="tr-TR" sz="1800" b="1" dirty="0" err="1">
                <a:latin typeface="Candara"/>
              </a:rPr>
              <a:t>TÜBİS’e</a:t>
            </a:r>
            <a:r>
              <a:rPr lang="tr-TR" sz="1800" b="1" dirty="0">
                <a:latin typeface="Candara"/>
              </a:rPr>
              <a:t> yüklenmesi gerekmektedir.</a:t>
            </a:r>
          </a:p>
          <a:p>
            <a:pPr algn="just" eaLnBrk="1" fontAlgn="auto" hangingPunct="1">
              <a:spcBef>
                <a:spcPts val="0"/>
              </a:spcBef>
              <a:spcAft>
                <a:spcPts val="0"/>
              </a:spcAft>
              <a:buClr>
                <a:srgbClr val="31B6FD"/>
              </a:buClr>
              <a:buFont typeface="Arial" panose="020B0604020202020204" pitchFamily="34" charset="0"/>
              <a:buChar char="•"/>
              <a:defRPr/>
            </a:pPr>
            <a:endParaRPr kumimoji="0" lang="tr-TR" sz="1800" b="1" i="0" u="none" strike="noStrike" kern="1200" cap="none" spc="0" normalizeH="0" baseline="0" noProof="0" dirty="0">
              <a:ln>
                <a:noFill/>
              </a:ln>
              <a:effectLst/>
              <a:uLnTx/>
              <a:uFillTx/>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r>
              <a:rPr lang="tr-TR" sz="1800" b="1" dirty="0">
                <a:latin typeface="Candara"/>
              </a:rPr>
              <a:t>6502 sayılı Kanun gereği tüketici lehine sonuçlanan uyuşmazlıklarda sadece bilirkişi ve tebligat ücretlerinin satıcı veya sağlayıcıya yükletilmelidir.</a:t>
            </a:r>
          </a:p>
          <a:p>
            <a:pPr algn="just" eaLnBrk="1" fontAlgn="auto" hangingPunct="1">
              <a:spcBef>
                <a:spcPts val="0"/>
              </a:spcBef>
              <a:spcAft>
                <a:spcPts val="0"/>
              </a:spcAft>
              <a:buClr>
                <a:srgbClr val="31B6FD"/>
              </a:buClr>
              <a:buFont typeface="Arial" panose="020B0604020202020204" pitchFamily="34" charset="0"/>
              <a:buChar char="•"/>
              <a:defRPr/>
            </a:pPr>
            <a:endParaRPr kumimoji="0" lang="tr-TR" sz="1400" b="1" i="0" u="none" strike="noStrike" kern="1200" cap="none" spc="0" normalizeH="0" baseline="0" noProof="0" dirty="0">
              <a:ln>
                <a:noFill/>
              </a:ln>
              <a:effectLst/>
              <a:uLnTx/>
              <a:uFillTx/>
              <a:latin typeface="Candara" panose="020E0502030303020204" pitchFamily="34" charset="0"/>
            </a:endParaRP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B9A246D1-79E5-4014-BCE8-C33B16370A29}"/>
              </a:ext>
            </a:extLst>
          </p:cNvPr>
          <p:cNvSpPr>
            <a:spLocks noGrp="1"/>
          </p:cNvSpPr>
          <p:nvPr>
            <p:ph type="sldNum" sz="quarter" idx="12"/>
          </p:nvPr>
        </p:nvSpPr>
        <p:spPr/>
        <p:txBody>
          <a:bodyPr/>
          <a:lstStyle/>
          <a:p>
            <a:pPr>
              <a:defRPr/>
            </a:pPr>
            <a:fld id="{407B1238-61CB-43FF-9608-827ADFD15C26}" type="slidenum">
              <a:rPr lang="en-US" smtClean="0"/>
              <a:pPr>
                <a:defRPr/>
              </a:pPr>
              <a:t>27</a:t>
            </a:fld>
            <a:endParaRPr lang="en-US" dirty="0"/>
          </a:p>
        </p:txBody>
      </p:sp>
      <p:sp>
        <p:nvSpPr>
          <p:cNvPr id="10" name="Dikdörtgen 9"/>
          <p:cNvSpPr/>
          <p:nvPr/>
        </p:nvSpPr>
        <p:spPr>
          <a:xfrm>
            <a:off x="915659" y="1382308"/>
            <a:ext cx="7753553" cy="1080120"/>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eaLnBrk="1" fontAlgn="auto" hangingPunct="1">
              <a:spcBef>
                <a:spcPts val="0"/>
              </a:spcBef>
              <a:spcAft>
                <a:spcPts val="0"/>
              </a:spcAft>
              <a:buClr>
                <a:srgbClr val="FF0000"/>
              </a:buClr>
              <a:defRPr/>
            </a:pPr>
            <a:r>
              <a:rPr lang="tr-TR" sz="2200" b="1" dirty="0">
                <a:solidFill>
                  <a:srgbClr val="FF0000"/>
                </a:solidFill>
                <a:latin typeface="Candara" panose="020E0502030303020204" pitchFamily="34" charset="0"/>
              </a:rPr>
              <a:t>Tüketici hakem heyetleri tarafından karar verilirken dikkat edilmesi gereken hususlar nelerdir?</a:t>
            </a:r>
          </a:p>
        </p:txBody>
      </p:sp>
    </p:spTree>
    <p:extLst>
      <p:ext uri="{BB962C8B-B14F-4D97-AF65-F5344CB8AC3E}">
        <p14:creationId xmlns:p14="http://schemas.microsoft.com/office/powerpoint/2010/main" val="2089156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III- Karar</a:t>
            </a:r>
          </a:p>
        </p:txBody>
      </p:sp>
      <p:sp>
        <p:nvSpPr>
          <p:cNvPr id="3" name="Metin kutusu 2"/>
          <p:cNvSpPr txBox="1"/>
          <p:nvPr/>
        </p:nvSpPr>
        <p:spPr>
          <a:xfrm>
            <a:off x="1043608" y="1268760"/>
            <a:ext cx="7776864" cy="4801314"/>
          </a:xfrm>
          <a:prstGeom prst="rect">
            <a:avLst/>
          </a:prstGeom>
          <a:noFill/>
        </p:spPr>
        <p:txBody>
          <a:bodyPr wrap="square" rtlCol="0">
            <a:spAutoFit/>
          </a:bodyPr>
          <a:lstStyle/>
          <a:p>
            <a:pPr algn="just">
              <a:buClr>
                <a:srgbClr val="FF0000"/>
              </a:buClr>
            </a:pPr>
            <a:r>
              <a:rPr lang="tr-TR" sz="1800" dirty="0">
                <a:solidFill>
                  <a:srgbClr val="FF0000"/>
                </a:solidFill>
                <a:latin typeface="Candara" panose="020E0502030303020204" pitchFamily="34" charset="0"/>
              </a:rPr>
              <a:t> </a:t>
            </a:r>
            <a:endParaRPr lang="tr-TR" sz="1800" dirty="0">
              <a:solidFill>
                <a:schemeClr val="accent6">
                  <a:lumMod val="75000"/>
                </a:schemeClr>
              </a:solidFill>
              <a:latin typeface="Candara" panose="020E0502030303020204" pitchFamily="34" charset="0"/>
            </a:endParaRPr>
          </a:p>
          <a:p>
            <a:pPr marL="285750" indent="-285750" algn="just">
              <a:buClr>
                <a:schemeClr val="tx2">
                  <a:lumMod val="60000"/>
                  <a:lumOff val="40000"/>
                </a:schemeClr>
              </a:buClr>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algn="just">
              <a:buClr>
                <a:schemeClr val="tx2">
                  <a:lumMod val="60000"/>
                  <a:lumOff val="40000"/>
                </a:schemeClr>
              </a:buClr>
            </a:pPr>
            <a:endParaRPr lang="tr-TR" sz="1800" dirty="0">
              <a:solidFill>
                <a:schemeClr val="accent6">
                  <a:lumMod val="75000"/>
                </a:schemeClr>
              </a:solidFill>
              <a:latin typeface="Candara" panose="020E0502030303020204" pitchFamily="34" charset="0"/>
            </a:endParaRPr>
          </a:p>
          <a:p>
            <a:pPr marL="285750" indent="-285750" algn="just">
              <a:buClr>
                <a:schemeClr val="tx2">
                  <a:lumMod val="60000"/>
                  <a:lumOff val="40000"/>
                </a:schemeClr>
              </a:buClr>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Clr>
                <a:schemeClr val="tx2">
                  <a:lumMod val="60000"/>
                  <a:lumOff val="40000"/>
                </a:schemeClr>
              </a:buClr>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Clr>
                <a:schemeClr val="tx2">
                  <a:lumMod val="60000"/>
                  <a:lumOff val="40000"/>
                </a:schemeClr>
              </a:buClr>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algn="just">
              <a:buClr>
                <a:schemeClr val="tx2">
                  <a:lumMod val="60000"/>
                  <a:lumOff val="40000"/>
                </a:schemeClr>
              </a:buClr>
            </a:pPr>
            <a:endParaRPr lang="tr-TR" sz="1800" b="1" dirty="0">
              <a:solidFill>
                <a:schemeClr val="accent6">
                  <a:lumMod val="75000"/>
                </a:schemeClr>
              </a:solidFill>
              <a:latin typeface="Candara" panose="020E0502030303020204" pitchFamily="34" charset="0"/>
            </a:endParaRPr>
          </a:p>
          <a:p>
            <a:pPr marL="285750" indent="-285750" algn="just">
              <a:buClr>
                <a:schemeClr val="tx2">
                  <a:lumMod val="60000"/>
                  <a:lumOff val="40000"/>
                </a:schemeClr>
              </a:buClr>
              <a:buFont typeface="Arial" panose="020B0604020202020204" pitchFamily="34" charset="0"/>
              <a:buChar char="•"/>
            </a:pPr>
            <a:r>
              <a:rPr lang="tr-TR" sz="2000" b="1" dirty="0">
                <a:solidFill>
                  <a:schemeClr val="tx2"/>
                </a:solidFill>
                <a:latin typeface="Candara" panose="020E0502030303020204" pitchFamily="34" charset="0"/>
              </a:rPr>
              <a:t>Görevli tüketici hakem heyetinin tespitinde başvuru tarihindeki parasal sınırlar dikkate alınacağından, uyuşmazlık değeri hangi hakem heyetinin görev alanında ise başvurunun o hakem heyetine yapılması gerekmektedir. Çünkü, görevsiz hakem heyetine başvuru yapılmışsa başvuru yapılan hakem heyeti tarafından görevsizlik kararı verilmesi gerektiği, uyuşmazlığın esası hakkında inceleme yapılmaması gerektiği değerlendirilmektedir.</a:t>
            </a:r>
          </a:p>
          <a:p>
            <a:pPr marL="285750" indent="-285750" algn="just">
              <a:buClr>
                <a:schemeClr val="tx2">
                  <a:lumMod val="60000"/>
                  <a:lumOff val="40000"/>
                </a:schemeClr>
              </a:buClr>
              <a:buFont typeface="Arial" panose="020B0604020202020204" pitchFamily="34" charset="0"/>
              <a:buChar char="•"/>
            </a:pPr>
            <a:endParaRPr lang="tr-TR" sz="2000" b="1" dirty="0">
              <a:solidFill>
                <a:schemeClr val="tx2"/>
              </a:solidFill>
              <a:latin typeface="Candara" panose="020E0502030303020204" pitchFamily="34" charset="0"/>
            </a:endParaRPr>
          </a:p>
          <a:p>
            <a:pPr marL="285750" indent="-285750" algn="just">
              <a:buClr>
                <a:schemeClr val="tx2">
                  <a:lumMod val="60000"/>
                  <a:lumOff val="40000"/>
                </a:schemeClr>
              </a:buClr>
              <a:buFont typeface="Arial" panose="020B0604020202020204" pitchFamily="34" charset="0"/>
              <a:buChar char="•"/>
            </a:pPr>
            <a:r>
              <a:rPr lang="tr-TR" sz="2000" b="1" dirty="0">
                <a:solidFill>
                  <a:schemeClr val="tx2"/>
                </a:solidFill>
                <a:latin typeface="Candara" panose="020E0502030303020204" pitchFamily="34" charset="0"/>
              </a:rPr>
              <a:t>Bilirkişi incelemesi yapılmadan görevsizlik kararı vermesi gerekir.</a:t>
            </a:r>
            <a:endParaRPr lang="tr-TR" sz="1800" b="1" dirty="0">
              <a:solidFill>
                <a:schemeClr val="accent6">
                  <a:lumMod val="75000"/>
                </a:schemeClr>
              </a:solidFill>
              <a:latin typeface="Candara" panose="020E0502030303020204" pitchFamily="34" charset="0"/>
            </a:endParaRP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28</a:t>
            </a:fld>
            <a:endParaRPr lang="en-US" dirty="0"/>
          </a:p>
        </p:txBody>
      </p:sp>
      <p:pic>
        <p:nvPicPr>
          <p:cNvPr id="8" name="Resim 7">
            <a:extLst>
              <a:ext uri="{FF2B5EF4-FFF2-40B4-BE49-F238E27FC236}">
                <a16:creationId xmlns:a16="http://schemas.microsoft.com/office/drawing/2014/main" id="{F49CB8A5-F305-42F7-87DA-BBBAE1F7034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68345" y="266051"/>
            <a:ext cx="1152127" cy="876731"/>
          </a:xfrm>
          <a:prstGeom prst="rect">
            <a:avLst/>
          </a:prstGeom>
          <a:noFill/>
        </p:spPr>
      </p:pic>
      <p:sp>
        <p:nvSpPr>
          <p:cNvPr id="9" name="Dikdörtgen 8"/>
          <p:cNvSpPr/>
          <p:nvPr/>
        </p:nvSpPr>
        <p:spPr>
          <a:xfrm>
            <a:off x="996067" y="1376773"/>
            <a:ext cx="7687796" cy="1620179"/>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eaLnBrk="1" fontAlgn="auto" hangingPunct="1">
              <a:spcBef>
                <a:spcPts val="0"/>
              </a:spcBef>
              <a:spcAft>
                <a:spcPts val="0"/>
              </a:spcAft>
              <a:buClr>
                <a:srgbClr val="FF0000"/>
              </a:buClr>
              <a:defRPr/>
            </a:pPr>
            <a:endParaRPr lang="tr-TR" sz="2200" b="1" dirty="0">
              <a:solidFill>
                <a:srgbClr val="FF0000"/>
              </a:solidFill>
              <a:latin typeface="Candara" panose="020E0502030303020204" pitchFamily="34" charset="0"/>
            </a:endParaRPr>
          </a:p>
          <a:p>
            <a:pPr algn="just" eaLnBrk="1" fontAlgn="auto" hangingPunct="1">
              <a:spcBef>
                <a:spcPts val="0"/>
              </a:spcBef>
              <a:spcAft>
                <a:spcPts val="0"/>
              </a:spcAft>
              <a:buClr>
                <a:srgbClr val="FF0000"/>
              </a:buClr>
              <a:defRPr/>
            </a:pPr>
            <a:r>
              <a:rPr lang="tr-TR" sz="2400" b="1" dirty="0">
                <a:solidFill>
                  <a:srgbClr val="FF0000"/>
                </a:solidFill>
                <a:latin typeface="Candara" panose="020E0502030303020204" pitchFamily="34" charset="0"/>
              </a:rPr>
              <a:t>Başvuru sahibinin talebi ilçe tüketici hakem heyetinin görev alanının üzerinde olmasına rağmen bilirkişi raporunda görev sınırları dahilinde bir tutara kanaat getirilmesi halinde hakem heyeti karar verebilecek midir?</a:t>
            </a:r>
          </a:p>
          <a:p>
            <a:pPr algn="just" eaLnBrk="1" fontAlgn="auto" hangingPunct="1">
              <a:spcBef>
                <a:spcPts val="0"/>
              </a:spcBef>
              <a:spcAft>
                <a:spcPts val="0"/>
              </a:spcAft>
              <a:buClr>
                <a:srgbClr val="FF0000"/>
              </a:buClr>
              <a:defRPr/>
            </a:pPr>
            <a:endParaRPr lang="tr-TR" sz="2200" b="1" dirty="0">
              <a:solidFill>
                <a:srgbClr val="FF0000"/>
              </a:solidFill>
              <a:latin typeface="Candara" panose="020E0502030303020204" pitchFamily="34" charset="0"/>
            </a:endParaRPr>
          </a:p>
        </p:txBody>
      </p:sp>
    </p:spTree>
    <p:extLst>
      <p:ext uri="{BB962C8B-B14F-4D97-AF65-F5344CB8AC3E}">
        <p14:creationId xmlns:p14="http://schemas.microsoft.com/office/powerpoint/2010/main" val="3525964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III- Karar</a:t>
            </a:r>
          </a:p>
        </p:txBody>
      </p:sp>
      <p:sp>
        <p:nvSpPr>
          <p:cNvPr id="3" name="Metin kutusu 2"/>
          <p:cNvSpPr txBox="1"/>
          <p:nvPr/>
        </p:nvSpPr>
        <p:spPr>
          <a:xfrm>
            <a:off x="827584" y="1484784"/>
            <a:ext cx="7776864" cy="4640629"/>
          </a:xfrm>
          <a:prstGeom prst="rect">
            <a:avLst/>
          </a:prstGeom>
          <a:noFill/>
        </p:spPr>
        <p:txBody>
          <a:bodyPr wrap="square" rtlCol="0">
            <a:spAutoFit/>
          </a:bodyPr>
          <a:lstStyle/>
          <a:p>
            <a:pPr marL="285750" indent="-285750" algn="just" eaLnBrk="1" fontAlgn="auto" hangingPunct="1">
              <a:lnSpc>
                <a:spcPct val="80000"/>
              </a:lnSpc>
              <a:spcBef>
                <a:spcPct val="20000"/>
              </a:spcBef>
              <a:spcAft>
                <a:spcPts val="0"/>
              </a:spcAft>
              <a:buClr>
                <a:schemeClr val="tx2"/>
              </a:buClr>
              <a:buSzPct val="100000"/>
              <a:buFont typeface="Arial" panose="020B0604020202020204" pitchFamily="34" charset="0"/>
              <a:buChar char="•"/>
              <a:defRPr/>
            </a:pPr>
            <a:r>
              <a:rPr lang="tr-TR" sz="1800" b="1" dirty="0">
                <a:solidFill>
                  <a:schemeClr val="tx2"/>
                </a:solidFill>
                <a:latin typeface="Candara" panose="020E0502030303020204" pitchFamily="34" charset="0"/>
              </a:rPr>
              <a:t>Diğer taraftan, başvuru esnasında alacağın tam olarak belirlenebilme imkanı yoksa belirsiz alacak talebi ile hakem heyetlerine başvuru mümkün olduğundan Tüketici Hakem Heyetleri Yönetmeliği’nin 22/1 maddesi uygulaması hakkında ayrı değerlendirme yapılmalıdır. Şöyle ki;</a:t>
            </a:r>
          </a:p>
          <a:p>
            <a:pPr marL="742950" lvl="1" indent="-285750" algn="just" eaLnBrk="1" fontAlgn="auto" hangingPunct="1">
              <a:lnSpc>
                <a:spcPct val="80000"/>
              </a:lnSpc>
              <a:spcBef>
                <a:spcPct val="20000"/>
              </a:spcBef>
              <a:spcAft>
                <a:spcPts val="0"/>
              </a:spcAft>
              <a:buClr>
                <a:srgbClr val="31B6FD"/>
              </a:buClr>
              <a:buSzPct val="100000"/>
              <a:buFont typeface="Wingdings" panose="05000000000000000000" pitchFamily="2" charset="2"/>
              <a:buChar char="ü"/>
              <a:defRPr/>
            </a:pPr>
            <a:endParaRPr lang="tr-TR" sz="1800" b="1" dirty="0">
              <a:solidFill>
                <a:schemeClr val="tx2"/>
              </a:solidFill>
              <a:latin typeface="Candara"/>
            </a:endParaRPr>
          </a:p>
          <a:p>
            <a:pPr marL="742950" lvl="1" indent="-285750" algn="just" eaLnBrk="1" fontAlgn="auto" hangingPunct="1">
              <a:lnSpc>
                <a:spcPct val="80000"/>
              </a:lnSpc>
              <a:spcBef>
                <a:spcPct val="20000"/>
              </a:spcBef>
              <a:spcAft>
                <a:spcPts val="0"/>
              </a:spcAft>
              <a:buClr>
                <a:schemeClr val="tx2"/>
              </a:buClr>
              <a:buSzPct val="100000"/>
              <a:buFont typeface="Wingdings" panose="05000000000000000000" pitchFamily="2" charset="2"/>
              <a:buChar char="ü"/>
              <a:defRPr/>
            </a:pPr>
            <a:r>
              <a:rPr lang="tr-TR" sz="1800" b="1" dirty="0">
                <a:solidFill>
                  <a:schemeClr val="tx2"/>
                </a:solidFill>
                <a:latin typeface="Candara"/>
              </a:rPr>
              <a:t>Başvuru ilçe hakem heyetine yapılmakla birlikte inceleme sırasında uyuşmazlık konusunun il tüketici hakem heyetinin görev alanına girdiği anlaşılmışsa; ilçe tüketici hakem heyetinin görevsizlik kararı vermesi, tüketicinin başvurusunu il tüketici hakem heyetine yapması,</a:t>
            </a:r>
          </a:p>
          <a:p>
            <a:pPr marL="742950" lvl="1" indent="-285750" algn="just" eaLnBrk="1" fontAlgn="auto" hangingPunct="1">
              <a:lnSpc>
                <a:spcPct val="80000"/>
              </a:lnSpc>
              <a:spcBef>
                <a:spcPct val="20000"/>
              </a:spcBef>
              <a:spcAft>
                <a:spcPts val="0"/>
              </a:spcAft>
              <a:buClr>
                <a:srgbClr val="31B6FD"/>
              </a:buClr>
              <a:buSzPct val="100000"/>
              <a:buFont typeface="Wingdings" panose="05000000000000000000" pitchFamily="2" charset="2"/>
              <a:buChar char="ü"/>
              <a:defRPr/>
            </a:pPr>
            <a:endParaRPr lang="tr-TR" sz="1800" b="1" dirty="0">
              <a:solidFill>
                <a:schemeClr val="tx2"/>
              </a:solidFill>
              <a:latin typeface="Candara"/>
            </a:endParaRPr>
          </a:p>
          <a:p>
            <a:pPr marL="742950" lvl="1" indent="-285750" algn="just" eaLnBrk="1" fontAlgn="auto" hangingPunct="1">
              <a:lnSpc>
                <a:spcPct val="80000"/>
              </a:lnSpc>
              <a:spcBef>
                <a:spcPct val="20000"/>
              </a:spcBef>
              <a:spcAft>
                <a:spcPts val="0"/>
              </a:spcAft>
              <a:buClr>
                <a:schemeClr val="tx2"/>
              </a:buClr>
              <a:buSzPct val="100000"/>
              <a:buFont typeface="Wingdings" panose="05000000000000000000" pitchFamily="2" charset="2"/>
              <a:buChar char="ü"/>
              <a:defRPr/>
            </a:pPr>
            <a:r>
              <a:rPr lang="tr-TR" sz="1800" b="1" dirty="0">
                <a:solidFill>
                  <a:schemeClr val="tx2"/>
                </a:solidFill>
                <a:latin typeface="Candara"/>
              </a:rPr>
              <a:t>Başvuru il hakem heyetine yapılmakla birlikte inceleme sırasında uyuşmazlık konusunun ilçe tüketici hakem heyetinin görev alanına girdiği anlaşılmışsa; il tüketici hakem heyetinin uyuşmazlığın esası hakkında karar vermesi, </a:t>
            </a:r>
          </a:p>
          <a:p>
            <a:pPr marL="742950" lvl="1" indent="-285750" algn="just" eaLnBrk="1" fontAlgn="auto" hangingPunct="1">
              <a:lnSpc>
                <a:spcPct val="80000"/>
              </a:lnSpc>
              <a:spcBef>
                <a:spcPct val="20000"/>
              </a:spcBef>
              <a:spcAft>
                <a:spcPts val="0"/>
              </a:spcAft>
              <a:buClr>
                <a:srgbClr val="31B6FD"/>
              </a:buClr>
              <a:buSzPct val="100000"/>
              <a:buFont typeface="Wingdings" panose="05000000000000000000" pitchFamily="2" charset="2"/>
              <a:buChar char="ü"/>
              <a:defRPr/>
            </a:pPr>
            <a:endParaRPr lang="tr-TR" sz="1800" b="1" dirty="0">
              <a:solidFill>
                <a:schemeClr val="tx2"/>
              </a:solidFill>
              <a:latin typeface="Candara"/>
            </a:endParaRPr>
          </a:p>
          <a:p>
            <a:pPr marL="742950" lvl="1" indent="-285750" algn="just" eaLnBrk="1" fontAlgn="auto" hangingPunct="1">
              <a:lnSpc>
                <a:spcPct val="80000"/>
              </a:lnSpc>
              <a:spcBef>
                <a:spcPct val="20000"/>
              </a:spcBef>
              <a:spcAft>
                <a:spcPts val="0"/>
              </a:spcAft>
              <a:buClr>
                <a:schemeClr val="tx2"/>
              </a:buClr>
              <a:buSzPct val="100000"/>
              <a:buFont typeface="Wingdings" panose="05000000000000000000" pitchFamily="2" charset="2"/>
              <a:buChar char="ü"/>
              <a:defRPr/>
            </a:pPr>
            <a:r>
              <a:rPr lang="tr-TR" sz="1800" b="1" dirty="0">
                <a:solidFill>
                  <a:schemeClr val="tx2"/>
                </a:solidFill>
                <a:latin typeface="Candara"/>
              </a:rPr>
              <a:t>Başvuru il hakem heyetine yapılmakla birlikte inceleme sırasında uyuşmazlık konusunun tüketici mahkemesinin görev alanına girdiği anlaşılmışsa; il hakem heyetinin görevsizlik kararı vermesi, tüketicinin başvurusunu tüketici mahkemesine yapması gerekmektedir. </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29</a:t>
            </a:fld>
            <a:endParaRPr lang="en-US" dirty="0"/>
          </a:p>
        </p:txBody>
      </p:sp>
      <p:pic>
        <p:nvPicPr>
          <p:cNvPr id="8" name="Resim 7">
            <a:extLst>
              <a:ext uri="{FF2B5EF4-FFF2-40B4-BE49-F238E27FC236}">
                <a16:creationId xmlns:a16="http://schemas.microsoft.com/office/drawing/2014/main" id="{6B52F675-DEF4-42A9-8B61-543F6755539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29736" y="262303"/>
            <a:ext cx="1152127" cy="876731"/>
          </a:xfrm>
          <a:prstGeom prst="rect">
            <a:avLst/>
          </a:prstGeom>
          <a:noFill/>
        </p:spPr>
      </p:pic>
    </p:spTree>
    <p:extLst>
      <p:ext uri="{BB962C8B-B14F-4D97-AF65-F5344CB8AC3E}">
        <p14:creationId xmlns:p14="http://schemas.microsoft.com/office/powerpoint/2010/main" val="1513855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3960058"/>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1"/>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 Tüketici Hakem Heyetlerine Başvuru</a:t>
            </a:r>
          </a:p>
        </p:txBody>
      </p:sp>
      <p:sp>
        <p:nvSpPr>
          <p:cNvPr id="8" name="2 İçerik Yer Tutucusu"/>
          <p:cNvSpPr txBox="1">
            <a:spLocks/>
          </p:cNvSpPr>
          <p:nvPr/>
        </p:nvSpPr>
        <p:spPr bwMode="auto">
          <a:xfrm>
            <a:off x="899592" y="1033922"/>
            <a:ext cx="7859216" cy="5194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88900" marR="0" lvl="0" indent="-88900" algn="l"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kumimoji="0" lang="tr-TR" sz="2000" u="none" strike="noStrike" kern="1200" cap="none" spc="0" normalizeH="0" baseline="0" noProof="0" dirty="0">
              <a:ln>
                <a:noFill/>
              </a:ln>
              <a:solidFill>
                <a:srgbClr val="073E87"/>
              </a:solidFill>
              <a:effectLst/>
              <a:uLnTx/>
              <a:uFillTx/>
              <a:latin typeface="Candara" panose="020E0502030303020204" pitchFamily="34" charset="0"/>
            </a:endParaRPr>
          </a:p>
          <a:p>
            <a:pPr marL="0" lvl="0" indent="0" algn="just" eaLnBrk="1" fontAlgn="auto" hangingPunct="1">
              <a:lnSpc>
                <a:spcPct val="80000"/>
              </a:lnSpc>
              <a:spcAft>
                <a:spcPts val="0"/>
              </a:spcAft>
              <a:buClr>
                <a:srgbClr val="FF0000"/>
              </a:buClr>
              <a:buNone/>
              <a:defRPr/>
            </a:pPr>
            <a:endParaRPr lang="tr-TR" sz="2000" dirty="0">
              <a:solidFill>
                <a:srgbClr val="073E87"/>
              </a:solidFill>
              <a:latin typeface="Candara" panose="020E0502030303020204" pitchFamily="34" charset="0"/>
            </a:endParaRPr>
          </a:p>
          <a:p>
            <a:pPr marL="0" lvl="0" indent="0" algn="just" eaLnBrk="1" fontAlgn="auto" hangingPunct="1">
              <a:lnSpc>
                <a:spcPct val="80000"/>
              </a:lnSpc>
              <a:spcAft>
                <a:spcPts val="0"/>
              </a:spcAft>
              <a:buClr>
                <a:srgbClr val="FF0000"/>
              </a:buClr>
              <a:buNone/>
              <a:defRPr/>
            </a:pPr>
            <a:endParaRPr kumimoji="0" lang="tr-TR" sz="2000" u="none" strike="noStrike" kern="1200" cap="none" spc="0" normalizeH="0" baseline="0" noProof="0" dirty="0">
              <a:ln>
                <a:noFill/>
              </a:ln>
              <a:solidFill>
                <a:srgbClr val="073E87"/>
              </a:solidFill>
              <a:effectLst/>
              <a:uLnTx/>
              <a:uFillTx/>
              <a:latin typeface="Candara" panose="020E0502030303020204" pitchFamily="34" charset="0"/>
            </a:endParaRPr>
          </a:p>
          <a:p>
            <a:pPr marL="0" lvl="0" indent="0" algn="just" eaLnBrk="1" fontAlgn="auto" hangingPunct="1">
              <a:lnSpc>
                <a:spcPct val="80000"/>
              </a:lnSpc>
              <a:spcAft>
                <a:spcPts val="0"/>
              </a:spcAft>
              <a:buClr>
                <a:srgbClr val="31B6FD"/>
              </a:buClr>
              <a:buNone/>
              <a:defRPr/>
            </a:pPr>
            <a:r>
              <a:rPr lang="tr-TR" sz="2000" dirty="0">
                <a:latin typeface="Candara" panose="020E0502030303020204" pitchFamily="34" charset="0"/>
              </a:rPr>
              <a:t> </a:t>
            </a:r>
          </a:p>
          <a:p>
            <a:pPr marL="88900" lvl="0" indent="-88900" algn="just" eaLnBrk="1" fontAlgn="auto" hangingPunct="1">
              <a:lnSpc>
                <a:spcPct val="80000"/>
              </a:lnSpc>
              <a:spcAft>
                <a:spcPts val="0"/>
              </a:spcAft>
              <a:buClr>
                <a:srgbClr val="31B6FD"/>
              </a:buClr>
              <a:buFont typeface="Arial" pitchFamily="34" charset="0"/>
              <a:buChar char="•"/>
              <a:defRPr/>
            </a:pPr>
            <a:endParaRPr lang="tr-TR" sz="2000" dirty="0">
              <a:latin typeface="Candara" panose="020E0502030303020204" pitchFamily="34" charset="0"/>
            </a:endParaRPr>
          </a:p>
          <a:p>
            <a:pPr marL="88900" lvl="0" indent="-88900" algn="just" eaLnBrk="1" fontAlgn="auto" hangingPunct="1">
              <a:lnSpc>
                <a:spcPct val="80000"/>
              </a:lnSpc>
              <a:spcAft>
                <a:spcPts val="0"/>
              </a:spcAft>
              <a:buClr>
                <a:schemeClr val="tx2"/>
              </a:buClr>
              <a:buFont typeface="Arial" pitchFamily="34" charset="0"/>
              <a:buChar char="•"/>
              <a:defRPr/>
            </a:pPr>
            <a:r>
              <a:rPr lang="tr-TR" sz="2000" b="1" dirty="0">
                <a:latin typeface="Candara" panose="020E0502030303020204" pitchFamily="34" charset="0"/>
              </a:rPr>
              <a:t>Yargıtay’ın Mülga Kanun döneminde, belirlenen parasal sınır altında bulunan uyuşmazlıklarda hakem heyetine başvuru zorunluluğu getirildiği ve başvuruda tüketici, satıcı, sağlayıcı ayırımı yapılmadığı belirtilmiştir (13. HD. 06.07.2006 T. 2006/6760 E. 2006/11218 K.; 13. HD. 06.07.2006 T. 2006/7971 E. 2006/11219 K.; 13. HD. 25.11.2008 T. 2008/7449 E., 2008/14015 K.; 3. HD. 09.05.2013 T. 2013/4376 E. 2013/7753 K.)</a:t>
            </a:r>
          </a:p>
          <a:p>
            <a:pPr marL="88900" lvl="0" indent="-88900" algn="just" eaLnBrk="1" fontAlgn="auto" hangingPunct="1">
              <a:lnSpc>
                <a:spcPct val="80000"/>
              </a:lnSpc>
              <a:spcAft>
                <a:spcPts val="0"/>
              </a:spcAft>
              <a:buClr>
                <a:srgbClr val="31B6FD"/>
              </a:buClr>
              <a:buFont typeface="Arial" pitchFamily="34" charset="0"/>
              <a:buChar char="•"/>
              <a:defRPr/>
            </a:pPr>
            <a:endParaRPr lang="tr-TR" sz="2000" b="1" dirty="0">
              <a:latin typeface="Candara" panose="020E0502030303020204" pitchFamily="34" charset="0"/>
            </a:endParaRPr>
          </a:p>
          <a:p>
            <a:pPr marL="88900" lvl="0" indent="-88900" algn="just" eaLnBrk="1" fontAlgn="auto" hangingPunct="1">
              <a:lnSpc>
                <a:spcPct val="80000"/>
              </a:lnSpc>
              <a:spcAft>
                <a:spcPts val="0"/>
              </a:spcAft>
              <a:buClr>
                <a:srgbClr val="31B6FD"/>
              </a:buClr>
              <a:buFont typeface="Arial" pitchFamily="34" charset="0"/>
              <a:buChar char="•"/>
              <a:defRPr/>
            </a:pPr>
            <a:r>
              <a:rPr lang="tr-TR" sz="2000" b="1" dirty="0">
                <a:latin typeface="Candara" panose="020E0502030303020204" pitchFamily="34" charset="0"/>
              </a:rPr>
              <a:t>Hakem heyetlerine başvuruda bulunabilmede belirleyici unsur, uyuşmazlığın 6502 sayılı Kanun kapsamında bir tüketici işleminden veya tüketiciye yönelik bir uygulamadan kaynaklanması diğer bir ifade ile uyuşmazlığın karşı tarafının tüketici olması ve uyuşmazlık konusunun her yıl belirlenen parasal sınırların altında kalmasıdır.</a:t>
            </a:r>
            <a:endParaRPr kumimoji="0" lang="tr-TR" sz="2000" b="1" u="none" strike="noStrike" kern="1200" cap="none" spc="0" normalizeH="0" baseline="0" noProof="0" dirty="0">
              <a:ln>
                <a:noFill/>
              </a:ln>
              <a:effectLst/>
              <a:uLnTx/>
              <a:uFillTx/>
              <a:latin typeface="Candara" panose="020E0502030303020204" pitchFamily="34" charset="0"/>
            </a:endParaRPr>
          </a:p>
          <a:p>
            <a:pPr eaLnBrk="1" fontAlgn="auto" hangingPunct="1">
              <a:spcBef>
                <a:spcPts val="0"/>
              </a:spcBef>
              <a:spcAft>
                <a:spcPts val="0"/>
              </a:spcAft>
              <a:buClr>
                <a:srgbClr val="31B6FD"/>
              </a:buClr>
              <a:defRPr/>
            </a:pPr>
            <a:endParaRPr kumimoji="0" lang="tr-TR" sz="2000" u="none" strike="noStrike" kern="1200" cap="none" spc="0" normalizeH="0" baseline="0" noProof="0" dirty="0">
              <a:ln>
                <a:noFill/>
              </a:ln>
              <a:solidFill>
                <a:sysClr val="windowText" lastClr="000000"/>
              </a:solidFill>
              <a:effectLst/>
              <a:uLnTx/>
              <a:uFillTx/>
              <a:latin typeface="Candara" panose="020E0502030303020204" pitchFamily="34" charset="0"/>
            </a:endParaRP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E6714554-2519-4777-9A40-3F343DE8F7D2}"/>
              </a:ext>
            </a:extLst>
          </p:cNvPr>
          <p:cNvSpPr>
            <a:spLocks noGrp="1"/>
          </p:cNvSpPr>
          <p:nvPr>
            <p:ph type="sldNum" sz="quarter" idx="12"/>
          </p:nvPr>
        </p:nvSpPr>
        <p:spPr/>
        <p:txBody>
          <a:bodyPr/>
          <a:lstStyle/>
          <a:p>
            <a:pPr>
              <a:defRPr/>
            </a:pPr>
            <a:fld id="{407B1238-61CB-43FF-9608-827ADFD15C26}" type="slidenum">
              <a:rPr lang="en-US" smtClean="0"/>
              <a:pPr>
                <a:defRPr/>
              </a:pPr>
              <a:t>3</a:t>
            </a:fld>
            <a:endParaRPr lang="en-US" dirty="0"/>
          </a:p>
        </p:txBody>
      </p:sp>
      <p:sp>
        <p:nvSpPr>
          <p:cNvPr id="10" name="Dikdörtgen 9"/>
          <p:cNvSpPr/>
          <p:nvPr/>
        </p:nvSpPr>
        <p:spPr>
          <a:xfrm>
            <a:off x="907614" y="1370911"/>
            <a:ext cx="7670357" cy="792088"/>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eaLnBrk="1" fontAlgn="auto" hangingPunct="1">
              <a:lnSpc>
                <a:spcPct val="80000"/>
              </a:lnSpc>
              <a:spcAft>
                <a:spcPts val="0"/>
              </a:spcAft>
              <a:buClr>
                <a:srgbClr val="FF0000"/>
              </a:buClr>
              <a:defRPr/>
            </a:pPr>
            <a:r>
              <a:rPr lang="tr-TR" sz="2400" b="1" dirty="0">
                <a:solidFill>
                  <a:srgbClr val="FF0000"/>
                </a:solidFill>
                <a:latin typeface="Candara" panose="020E0502030303020204" pitchFamily="34" charset="0"/>
              </a:rPr>
              <a:t>Tüketici hakem heyetlerine satıcı ve sağlayıcılar başvurabilir mi?</a:t>
            </a:r>
          </a:p>
        </p:txBody>
      </p:sp>
    </p:spTree>
    <p:extLst>
      <p:ext uri="{BB962C8B-B14F-4D97-AF65-F5344CB8AC3E}">
        <p14:creationId xmlns:p14="http://schemas.microsoft.com/office/powerpoint/2010/main" val="529716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III- Karar</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30</a:t>
            </a:fld>
            <a:endParaRPr lang="en-US" dirty="0"/>
          </a:p>
        </p:txBody>
      </p:sp>
      <p:sp>
        <p:nvSpPr>
          <p:cNvPr id="3" name="Metin kutusu 2">
            <a:extLst>
              <a:ext uri="{FF2B5EF4-FFF2-40B4-BE49-F238E27FC236}">
                <a16:creationId xmlns:a16="http://schemas.microsoft.com/office/drawing/2014/main" id="{49C3D1CD-E0F2-4D17-85F6-7D4C1B864F7F}"/>
              </a:ext>
            </a:extLst>
          </p:cNvPr>
          <p:cNvSpPr txBox="1"/>
          <p:nvPr/>
        </p:nvSpPr>
        <p:spPr>
          <a:xfrm>
            <a:off x="981944" y="1160678"/>
            <a:ext cx="7704856" cy="4524315"/>
          </a:xfrm>
          <a:prstGeom prst="rect">
            <a:avLst/>
          </a:prstGeom>
          <a:noFill/>
        </p:spPr>
        <p:txBody>
          <a:bodyPr wrap="square" rtlCol="0">
            <a:spAutoFit/>
          </a:bodyPr>
          <a:lstStyle/>
          <a:p>
            <a:pPr lvl="0" algn="just"/>
            <a:endParaRPr lang="tr-TR" sz="1800" dirty="0">
              <a:solidFill>
                <a:srgbClr val="FF0000"/>
              </a:solidFill>
              <a:latin typeface="Candara" panose="020E0502030303020204" pitchFamily="34" charset="0"/>
            </a:endParaRPr>
          </a:p>
          <a:p>
            <a:pPr lvl="0" algn="just"/>
            <a:endParaRPr lang="tr-TR" sz="1800" dirty="0">
              <a:solidFill>
                <a:srgbClr val="FF0000"/>
              </a:solidFill>
              <a:latin typeface="Candara" panose="020E0502030303020204" pitchFamily="34" charset="0"/>
            </a:endParaRPr>
          </a:p>
          <a:p>
            <a:pPr lvl="0" algn="just"/>
            <a:r>
              <a:rPr lang="tr-TR" sz="1800" dirty="0">
                <a:solidFill>
                  <a:srgbClr val="FF0000"/>
                </a:solidFill>
                <a:latin typeface="Candara" panose="020E0502030303020204" pitchFamily="34" charset="0"/>
              </a:rPr>
              <a:t> </a:t>
            </a:r>
          </a:p>
          <a:p>
            <a:pPr marL="285750" lvl="0" indent="-285750">
              <a:buFont typeface="Arial" panose="020B0604020202020204" pitchFamily="34" charset="0"/>
              <a:buChar char="•"/>
            </a:pPr>
            <a:endParaRPr lang="tr-TR" sz="1800" dirty="0">
              <a:solidFill>
                <a:srgbClr val="FF0000"/>
              </a:solidFill>
              <a:latin typeface="Candara" panose="020E0502030303020204" pitchFamily="34" charset="0"/>
            </a:endParaRPr>
          </a:p>
          <a:p>
            <a:pPr marL="285750" lvl="0" indent="-285750" algn="just">
              <a:buFont typeface="Arial" panose="020B0604020202020204" pitchFamily="34" charset="0"/>
              <a:buChar char="•"/>
            </a:pPr>
            <a:endParaRPr lang="tr-TR" sz="1800" i="1" dirty="0">
              <a:solidFill>
                <a:schemeClr val="accent1"/>
              </a:solidFill>
              <a:latin typeface="Candara" panose="020E0502030303020204" pitchFamily="34" charset="0"/>
            </a:endParaRPr>
          </a:p>
          <a:p>
            <a:pPr marL="285750" lvl="0" indent="-285750" algn="just">
              <a:buFont typeface="Arial" panose="020B0604020202020204" pitchFamily="34" charset="0"/>
              <a:buChar char="•"/>
            </a:pPr>
            <a:endParaRPr lang="tr-TR" sz="1800" i="1" dirty="0">
              <a:solidFill>
                <a:schemeClr val="accent1"/>
              </a:solidFill>
              <a:latin typeface="Candara" panose="020E0502030303020204" pitchFamily="34" charset="0"/>
            </a:endParaRPr>
          </a:p>
          <a:p>
            <a:pPr marL="285750" lvl="0" indent="-285750" algn="just">
              <a:buFont typeface="Arial" panose="020B0604020202020204" pitchFamily="34" charset="0"/>
              <a:buChar char="•"/>
            </a:pPr>
            <a:r>
              <a:rPr lang="tr-TR" sz="2000" b="1" i="1" dirty="0">
                <a:solidFill>
                  <a:schemeClr val="tx2"/>
                </a:solidFill>
                <a:latin typeface="Candara" panose="020E0502030303020204" pitchFamily="34" charset="0"/>
              </a:rPr>
              <a:t>Ayıplı mala ilişkin bedel iadesine karar verilmesi durumunda satıcının kullanma bedeli olarak bir talepte bulunamayacağı ve kullanma bedeli düşülerek karar verilmemesi gerektiği değerlendirilmektedir. Çünkü tüketici malı kullanmış, satıcı da parayı kullanmıştır. Dolayısıyla iki taraf menfaat sağlamıştır.</a:t>
            </a:r>
          </a:p>
          <a:p>
            <a:pPr marL="285750" lvl="0" indent="-285750" algn="just">
              <a:buFont typeface="Arial" panose="020B0604020202020204" pitchFamily="34" charset="0"/>
              <a:buChar char="•"/>
            </a:pPr>
            <a:endParaRPr lang="tr-TR" sz="2000" b="1" i="1" dirty="0">
              <a:solidFill>
                <a:schemeClr val="tx2"/>
              </a:solidFill>
              <a:latin typeface="Candara" panose="020E0502030303020204" pitchFamily="34" charset="0"/>
            </a:endParaRPr>
          </a:p>
          <a:p>
            <a:pPr marL="285750" lvl="0" indent="-285750" algn="just">
              <a:buFont typeface="Arial" panose="020B0604020202020204" pitchFamily="34" charset="0"/>
              <a:buChar char="•"/>
            </a:pPr>
            <a:r>
              <a:rPr lang="tr-TR" sz="2000" b="1" i="1" dirty="0">
                <a:solidFill>
                  <a:schemeClr val="tx2"/>
                </a:solidFill>
                <a:latin typeface="Candara" panose="020E0502030303020204" pitchFamily="34" charset="0"/>
              </a:rPr>
              <a:t>Yargıtay Hukuk Genel Kurulu’nun  22.06.2005 T. 2005/4-309 E. 2005/391 K.; Yargıtay 13. HD. 18.09.2006 T. 2006/6251 E. 2006/11865 K.; Yargıtay 13. HD. 05.04.2007 T. 2006/14920 E. 2007/4783 K.</a:t>
            </a:r>
          </a:p>
        </p:txBody>
      </p:sp>
      <p:pic>
        <p:nvPicPr>
          <p:cNvPr id="8" name="Resim 7">
            <a:extLst>
              <a:ext uri="{FF2B5EF4-FFF2-40B4-BE49-F238E27FC236}">
                <a16:creationId xmlns:a16="http://schemas.microsoft.com/office/drawing/2014/main" id="{AC68B596-FE09-4902-B97C-B8040EBEE51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9" name="Dikdörtgen 8"/>
          <p:cNvSpPr/>
          <p:nvPr/>
        </p:nvSpPr>
        <p:spPr>
          <a:xfrm>
            <a:off x="981945" y="1368508"/>
            <a:ext cx="7622504" cy="1124365"/>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r>
              <a:rPr lang="tr-TR" sz="2200" b="1" dirty="0">
                <a:solidFill>
                  <a:srgbClr val="FF0000"/>
                </a:solidFill>
                <a:latin typeface="Candara" panose="020E0502030303020204" pitchFamily="34" charset="0"/>
              </a:rPr>
              <a:t>Ayıplı malın bedel iadesine karar verilirken kullanım bedeli düşürülerek karar verilebilir mi?</a:t>
            </a:r>
          </a:p>
        </p:txBody>
      </p:sp>
    </p:spTree>
    <p:extLst>
      <p:ext uri="{BB962C8B-B14F-4D97-AF65-F5344CB8AC3E}">
        <p14:creationId xmlns:p14="http://schemas.microsoft.com/office/powerpoint/2010/main" val="573649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12 Metin Yer Tutucusu"/>
          <p:cNvSpPr>
            <a:spLocks noGrp="1"/>
          </p:cNvSpPr>
          <p:nvPr>
            <p:ph type="body" idx="1"/>
          </p:nvPr>
        </p:nvSpPr>
        <p:spPr>
          <a:xfrm>
            <a:off x="457200" y="211631"/>
            <a:ext cx="7518400" cy="553073"/>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III- Karar</a:t>
            </a:r>
          </a:p>
        </p:txBody>
      </p:sp>
      <p:pic>
        <p:nvPicPr>
          <p:cNvPr id="7" name="Resim 6"/>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2" name="Slayt Numarası Yer Tutucusu 1">
            <a:extLst>
              <a:ext uri="{FF2B5EF4-FFF2-40B4-BE49-F238E27FC236}">
                <a16:creationId xmlns:a16="http://schemas.microsoft.com/office/drawing/2014/main" id="{F848ACC3-2849-4E8C-9AA1-799FD1584063}"/>
              </a:ext>
            </a:extLst>
          </p:cNvPr>
          <p:cNvSpPr>
            <a:spLocks noGrp="1"/>
          </p:cNvSpPr>
          <p:nvPr>
            <p:ph type="sldNum" sz="quarter" idx="12"/>
          </p:nvPr>
        </p:nvSpPr>
        <p:spPr/>
        <p:txBody>
          <a:bodyPr/>
          <a:lstStyle/>
          <a:p>
            <a:pPr>
              <a:defRPr/>
            </a:pPr>
            <a:fld id="{407B1238-61CB-43FF-9608-827ADFD15C26}" type="slidenum">
              <a:rPr lang="en-US" smtClean="0"/>
              <a:pPr>
                <a:defRPr/>
              </a:pPr>
              <a:t>31</a:t>
            </a:fld>
            <a:endParaRPr lang="en-US" dirty="0"/>
          </a:p>
        </p:txBody>
      </p:sp>
      <p:sp>
        <p:nvSpPr>
          <p:cNvPr id="4" name="İçerik Yer Tutucusu 3">
            <a:extLst>
              <a:ext uri="{FF2B5EF4-FFF2-40B4-BE49-F238E27FC236}">
                <a16:creationId xmlns:a16="http://schemas.microsoft.com/office/drawing/2014/main" id="{EAF8005D-1F86-4E19-9DAF-4F01B6EBE414}"/>
              </a:ext>
            </a:extLst>
          </p:cNvPr>
          <p:cNvSpPr>
            <a:spLocks noGrp="1"/>
          </p:cNvSpPr>
          <p:nvPr>
            <p:ph sz="half" idx="2"/>
          </p:nvPr>
        </p:nvSpPr>
        <p:spPr>
          <a:xfrm>
            <a:off x="457200" y="1340768"/>
            <a:ext cx="8229600" cy="4785395"/>
          </a:xfrm>
        </p:spPr>
        <p:txBody>
          <a:bodyPr/>
          <a:lstStyle/>
          <a:p>
            <a:pPr marL="0" indent="0" algn="just">
              <a:buNone/>
            </a:pPr>
            <a:endParaRPr lang="tr-TR" sz="1800" dirty="0">
              <a:solidFill>
                <a:srgbClr val="FF0000"/>
              </a:solidFill>
              <a:latin typeface="Candara" panose="020E0502030303020204" pitchFamily="34" charset="0"/>
            </a:endParaRPr>
          </a:p>
          <a:p>
            <a:pPr algn="just"/>
            <a:endParaRPr lang="tr-TR" sz="1800" dirty="0">
              <a:solidFill>
                <a:schemeClr val="accent1"/>
              </a:solidFill>
              <a:latin typeface="Candara" panose="020E0502030303020204" pitchFamily="34" charset="0"/>
              <a:cs typeface="Nirmala UI" panose="020B0502040204020203" pitchFamily="34" charset="0"/>
            </a:endParaRPr>
          </a:p>
          <a:p>
            <a:pPr algn="just"/>
            <a:endParaRPr lang="tr-TR" sz="1800" dirty="0">
              <a:solidFill>
                <a:schemeClr val="accent1"/>
              </a:solidFill>
              <a:latin typeface="Candara" panose="020E0502030303020204" pitchFamily="34" charset="0"/>
              <a:cs typeface="Nirmala UI" panose="020B0502040204020203" pitchFamily="34" charset="0"/>
            </a:endParaRPr>
          </a:p>
          <a:p>
            <a:pPr algn="just"/>
            <a:endParaRPr lang="tr-TR" sz="1800" dirty="0">
              <a:solidFill>
                <a:schemeClr val="accent1"/>
              </a:solidFill>
              <a:latin typeface="Candara" panose="020E0502030303020204" pitchFamily="34" charset="0"/>
              <a:cs typeface="Nirmala UI" panose="020B0502040204020203" pitchFamily="34" charset="0"/>
            </a:endParaRPr>
          </a:p>
          <a:p>
            <a:pPr marL="0" indent="0" algn="just">
              <a:buNone/>
            </a:pPr>
            <a:endParaRPr lang="tr-TR" sz="1800" dirty="0">
              <a:solidFill>
                <a:schemeClr val="accent1"/>
              </a:solidFill>
              <a:latin typeface="Candara" panose="020E0502030303020204" pitchFamily="34" charset="0"/>
              <a:cs typeface="Nirmala UI" panose="020B0502040204020203" pitchFamily="34" charset="0"/>
            </a:endParaRPr>
          </a:p>
          <a:p>
            <a:pPr marL="0" indent="0" algn="just">
              <a:buNone/>
            </a:pPr>
            <a:endParaRPr lang="tr-TR" sz="1800" dirty="0">
              <a:solidFill>
                <a:schemeClr val="accent1"/>
              </a:solidFill>
              <a:latin typeface="Candara" panose="020E0502030303020204" pitchFamily="34" charset="0"/>
              <a:cs typeface="Nirmala UI" panose="020B0502040204020203" pitchFamily="34" charset="0"/>
            </a:endParaRPr>
          </a:p>
          <a:p>
            <a:pPr algn="just"/>
            <a:r>
              <a:rPr lang="tr-TR" sz="2000" b="1" dirty="0">
                <a:solidFill>
                  <a:schemeClr val="tx2"/>
                </a:solidFill>
                <a:latin typeface="Candara" panose="020E0502030303020204" pitchFamily="34" charset="0"/>
                <a:cs typeface="Nirmala UI" panose="020B0502040204020203" pitchFamily="34" charset="0"/>
              </a:rPr>
              <a:t>Tüketici Hakem Heyetleri Yönetmeliği’nin 22/8 maddesinde, «</a:t>
            </a:r>
            <a:r>
              <a:rPr lang="tr-TR" sz="2000" b="1" i="1" dirty="0">
                <a:solidFill>
                  <a:schemeClr val="tx2"/>
                </a:solidFill>
                <a:latin typeface="Candara" panose="020E0502030303020204" pitchFamily="34" charset="0"/>
                <a:cs typeface="Nirmala UI" panose="020B0502040204020203" pitchFamily="34" charset="0"/>
              </a:rPr>
              <a:t>Başvuruya konu uyuşmazlığın, tüketici hakem heyeti tarafından karar verilene kadar çözümlenmesi ve bu durumun ispatına yönelik bilgi veya belgelerin tüketici hakem heyetine iletilmesi durumunda, tüketici hakem heyeti uyuşmazlığın konusuz kalması nedeniyle karar verilmesine yer olmadığına karar verir</a:t>
            </a:r>
            <a:r>
              <a:rPr lang="tr-TR" sz="2000" b="1" dirty="0">
                <a:solidFill>
                  <a:schemeClr val="tx2"/>
                </a:solidFill>
                <a:latin typeface="Candara" panose="020E0502030303020204" pitchFamily="34" charset="0"/>
                <a:cs typeface="Nirmala UI" panose="020B0502040204020203" pitchFamily="34" charset="0"/>
              </a:rPr>
              <a:t>» hükmü bulunmaktadır. Buna göre, ispatlayıcı bilgi ve belgelerin sunulmaması halinde hakem heyeti tarafından uyuşmazlığın incelenmesi neticesinde ilgili mevzuat çerçevesinde haklı olduğuna kanaat getirilen taraf lehine karar verilmesi gerektiği değerlendirilmektedir. </a:t>
            </a:r>
          </a:p>
        </p:txBody>
      </p:sp>
      <p:sp>
        <p:nvSpPr>
          <p:cNvPr id="6" name="Dikdörtgen 5"/>
          <p:cNvSpPr/>
          <p:nvPr/>
        </p:nvSpPr>
        <p:spPr>
          <a:xfrm>
            <a:off x="858533" y="1434328"/>
            <a:ext cx="7828297" cy="1778648"/>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2200" b="1" dirty="0">
                <a:solidFill>
                  <a:srgbClr val="FF0000"/>
                </a:solidFill>
                <a:latin typeface="Candara" panose="020E0502030303020204" pitchFamily="34" charset="0"/>
              </a:rPr>
              <a:t>Tüketici tarafından haksız tahsil edilen masrafların iadesi talebiyle banka aleyhine başvuruda bulunulması halinde banka tarafından tüketiciye tahsil edilen tutarların iadesinin yapıldığı yönünde savunma vermesine rağmen iddiasını ispatlar nitelikte dekont sunmaması halinde verilecek karar ne olmalıdır?</a:t>
            </a:r>
          </a:p>
        </p:txBody>
      </p:sp>
    </p:spTree>
    <p:extLst>
      <p:ext uri="{BB962C8B-B14F-4D97-AF65-F5344CB8AC3E}">
        <p14:creationId xmlns:p14="http://schemas.microsoft.com/office/powerpoint/2010/main" val="4224143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III- Karar</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32</a:t>
            </a:fld>
            <a:endParaRPr lang="en-US" dirty="0"/>
          </a:p>
        </p:txBody>
      </p:sp>
      <p:sp>
        <p:nvSpPr>
          <p:cNvPr id="3" name="Metin kutusu 2">
            <a:extLst>
              <a:ext uri="{FF2B5EF4-FFF2-40B4-BE49-F238E27FC236}">
                <a16:creationId xmlns:a16="http://schemas.microsoft.com/office/drawing/2014/main" id="{49C3D1CD-E0F2-4D17-85F6-7D4C1B864F7F}"/>
              </a:ext>
            </a:extLst>
          </p:cNvPr>
          <p:cNvSpPr txBox="1"/>
          <p:nvPr/>
        </p:nvSpPr>
        <p:spPr>
          <a:xfrm>
            <a:off x="827584" y="1472864"/>
            <a:ext cx="7704856" cy="5016758"/>
          </a:xfrm>
          <a:prstGeom prst="rect">
            <a:avLst/>
          </a:prstGeom>
          <a:noFill/>
        </p:spPr>
        <p:txBody>
          <a:bodyPr wrap="square" rtlCol="0">
            <a:spAutoFit/>
          </a:bodyPr>
          <a:lstStyle/>
          <a:p>
            <a:pPr lvl="0" algn="just"/>
            <a:endParaRPr lang="tr-TR" sz="1600" b="1" dirty="0">
              <a:solidFill>
                <a:srgbClr val="FF0000"/>
              </a:solidFill>
              <a:latin typeface="Candara" panose="020E0502030303020204" pitchFamily="34" charset="0"/>
            </a:endParaRPr>
          </a:p>
          <a:p>
            <a:pPr marL="285750" indent="-285750" algn="just">
              <a:buFont typeface="Arial" panose="020B0604020202020204" pitchFamily="34" charset="0"/>
              <a:buChar char="•"/>
            </a:pPr>
            <a:endParaRPr lang="tr-TR" sz="1600" b="1"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600" b="1"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600" b="1" dirty="0">
              <a:solidFill>
                <a:schemeClr val="accent1"/>
              </a:solidFill>
              <a:latin typeface="Candara" panose="020E0502030303020204" pitchFamily="34" charset="0"/>
            </a:endParaRPr>
          </a:p>
          <a:p>
            <a:pPr algn="just"/>
            <a:endParaRPr lang="tr-TR" sz="1600" b="1" dirty="0">
              <a:solidFill>
                <a:schemeClr val="accent1"/>
              </a:solidFill>
              <a:latin typeface="Candara" panose="020E0502030303020204" pitchFamily="34" charset="0"/>
            </a:endParaRPr>
          </a:p>
          <a:p>
            <a:pPr algn="just"/>
            <a:endParaRPr lang="tr-TR" sz="1600" b="1"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600" b="1"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600" b="1" dirty="0">
              <a:solidFill>
                <a:schemeClr val="accent1"/>
              </a:solidFill>
              <a:latin typeface="Candara" panose="020E0502030303020204" pitchFamily="34" charset="0"/>
            </a:endParaRPr>
          </a:p>
          <a:p>
            <a:pPr marL="285750" indent="-285750" algn="just">
              <a:buFont typeface="Arial" panose="020B0604020202020204" pitchFamily="34" charset="0"/>
              <a:buChar char="•"/>
            </a:pPr>
            <a:r>
              <a:rPr lang="tr-TR" sz="1600" b="1" dirty="0">
                <a:solidFill>
                  <a:schemeClr val="tx2"/>
                </a:solidFill>
                <a:latin typeface="Candara" panose="020E0502030303020204" pitchFamily="34" charset="0"/>
              </a:rPr>
              <a:t>Tüketici Hakem Heyetleri Yönetmeliği’nin 22/8 maddesinde «</a:t>
            </a:r>
            <a:r>
              <a:rPr lang="tr-TR" sz="1600" b="1" i="1" dirty="0">
                <a:solidFill>
                  <a:schemeClr val="tx2"/>
                </a:solidFill>
                <a:latin typeface="Candara" panose="020E0502030303020204" pitchFamily="34" charset="0"/>
              </a:rPr>
              <a:t>Başvuruya konu uyuşmazlığın, tüketici hakem heyeti tarafından karar verilene kadar çözümlenmesi ve bu durumun ispatına yönelik bilgi veya belgelerin tüketici hakem heyetine iletilmesi durumunda, tüketici hakem heyeti uyuşmazlığın konusuz kalması nedeniyle karar verilmesine yer olmadığına karar verir</a:t>
            </a:r>
            <a:r>
              <a:rPr lang="tr-TR" sz="1600" b="1" dirty="0">
                <a:solidFill>
                  <a:schemeClr val="tx2"/>
                </a:solidFill>
                <a:latin typeface="Candara" panose="020E0502030303020204" pitchFamily="34" charset="0"/>
              </a:rPr>
              <a:t>» hükmü bulunmaktadır. Bu doğrultuda, hakem heyeti tarafından karar verilmeden önce uyuşmazlığın uzlaşma nedeniyle çözümlenmesi durumunda başvurunun işlemden kaldırılmaması, uyuşmazlığın konusuz kalması nedeniyle tüketici hakem heyeti tarafından “karar verilmesine yer olmadığına” karar verilmesi gerekmektedir.</a:t>
            </a:r>
          </a:p>
          <a:p>
            <a:pPr marL="285750" indent="-285750" algn="just">
              <a:buFont typeface="Arial" panose="020B0604020202020204" pitchFamily="34" charset="0"/>
              <a:buChar char="•"/>
            </a:pPr>
            <a:endParaRPr lang="tr-TR" sz="1600" b="1" dirty="0">
              <a:solidFill>
                <a:schemeClr val="tx2"/>
              </a:solidFill>
              <a:latin typeface="Candara" panose="020E0502030303020204" pitchFamily="34" charset="0"/>
            </a:endParaRPr>
          </a:p>
          <a:p>
            <a:pPr marL="285750" indent="-285750" algn="just">
              <a:buFont typeface="Arial" panose="020B0604020202020204" pitchFamily="34" charset="0"/>
              <a:buChar char="•"/>
            </a:pPr>
            <a:r>
              <a:rPr lang="tr-TR" sz="1600" b="1" dirty="0">
                <a:solidFill>
                  <a:schemeClr val="tx2"/>
                </a:solidFill>
                <a:latin typeface="Candara" panose="020E0502030303020204" pitchFamily="34" charset="0"/>
              </a:rPr>
              <a:t>Diğer taraftan, feragat durumunda da m.22/8 düzenlemesinin uygulanması gerektiği değerlendirilmektedir.</a:t>
            </a:r>
            <a:endParaRPr lang="tr-TR" sz="1600" b="1" dirty="0">
              <a:solidFill>
                <a:schemeClr val="tx2"/>
              </a:solidFill>
              <a:highlight>
                <a:srgbClr val="FFFF00"/>
              </a:highlight>
              <a:latin typeface="Candara" panose="020E0502030303020204" pitchFamily="34" charset="0"/>
            </a:endParaRPr>
          </a:p>
        </p:txBody>
      </p:sp>
      <p:pic>
        <p:nvPicPr>
          <p:cNvPr id="8" name="Resim 7">
            <a:extLst>
              <a:ext uri="{FF2B5EF4-FFF2-40B4-BE49-F238E27FC236}">
                <a16:creationId xmlns:a16="http://schemas.microsoft.com/office/drawing/2014/main" id="{EC9DBE76-BD36-442D-924C-997B984BDD1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9" name="Dikdörtgen 8"/>
          <p:cNvSpPr/>
          <p:nvPr/>
        </p:nvSpPr>
        <p:spPr>
          <a:xfrm>
            <a:off x="987116" y="1334656"/>
            <a:ext cx="7622504" cy="1979127"/>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r>
              <a:rPr lang="tr-TR" sz="2200" b="1" dirty="0">
                <a:solidFill>
                  <a:srgbClr val="FF0000"/>
                </a:solidFill>
                <a:latin typeface="Candara" panose="020E0502030303020204" pitchFamily="34" charset="0"/>
              </a:rPr>
              <a:t>Tüketici hakem heyetine başvuru yapıldıktan sonra taraflar arasında uyuşmazlık çözümlenmeksizin başvuru sahibinin başvurusundan vazgeçmesi durumunda uyuşmazlığın konusuz kalması nedeniyle karar verilmesine yer olmadığına şeklinde karar mı verilmeli yoksa başvuru karar alınmadan işlemden mi kaldırılmalıdır?</a:t>
            </a:r>
          </a:p>
        </p:txBody>
      </p:sp>
    </p:spTree>
    <p:extLst>
      <p:ext uri="{BB962C8B-B14F-4D97-AF65-F5344CB8AC3E}">
        <p14:creationId xmlns:p14="http://schemas.microsoft.com/office/powerpoint/2010/main" val="2030103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III- Karar</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33</a:t>
            </a:fld>
            <a:endParaRPr lang="en-US" dirty="0"/>
          </a:p>
        </p:txBody>
      </p:sp>
      <p:sp>
        <p:nvSpPr>
          <p:cNvPr id="3" name="Metin kutusu 2">
            <a:extLst>
              <a:ext uri="{FF2B5EF4-FFF2-40B4-BE49-F238E27FC236}">
                <a16:creationId xmlns:a16="http://schemas.microsoft.com/office/drawing/2014/main" id="{49C3D1CD-E0F2-4D17-85F6-7D4C1B864F7F}"/>
              </a:ext>
            </a:extLst>
          </p:cNvPr>
          <p:cNvSpPr txBox="1"/>
          <p:nvPr/>
        </p:nvSpPr>
        <p:spPr>
          <a:xfrm>
            <a:off x="827584" y="1472864"/>
            <a:ext cx="7704856" cy="5262979"/>
          </a:xfrm>
          <a:prstGeom prst="rect">
            <a:avLst/>
          </a:prstGeom>
          <a:noFill/>
        </p:spPr>
        <p:txBody>
          <a:bodyPr wrap="square" rtlCol="0">
            <a:spAutoFit/>
          </a:bodyPr>
          <a:lstStyle/>
          <a:p>
            <a:pPr marL="285750" lvl="0" indent="-285750" algn="just">
              <a:buFont typeface="Arial" panose="020B0604020202020204" pitchFamily="34" charset="0"/>
              <a:buChar char="•"/>
            </a:pPr>
            <a:endParaRPr lang="tr-TR" sz="1600" b="1" dirty="0">
              <a:solidFill>
                <a:srgbClr val="FF0000"/>
              </a:solidFill>
              <a:latin typeface="Candara" panose="020E0502030303020204" pitchFamily="34" charset="0"/>
            </a:endParaRPr>
          </a:p>
          <a:p>
            <a:pPr algn="just"/>
            <a:endParaRPr lang="tr-TR" sz="1600" b="1" dirty="0">
              <a:solidFill>
                <a:schemeClr val="accent1"/>
              </a:solidFill>
              <a:latin typeface="Candara" panose="020E0502030303020204" pitchFamily="34" charset="0"/>
            </a:endParaRPr>
          </a:p>
          <a:p>
            <a:pPr algn="just"/>
            <a:endParaRPr lang="tr-TR" sz="1600" b="1" dirty="0">
              <a:solidFill>
                <a:schemeClr val="accent1"/>
              </a:solidFill>
              <a:latin typeface="Candara" panose="020E0502030303020204" pitchFamily="34" charset="0"/>
            </a:endParaRPr>
          </a:p>
          <a:p>
            <a:pPr marL="285750" indent="-285750" algn="just">
              <a:buFont typeface="Arial" panose="020B0604020202020204" pitchFamily="34" charset="0"/>
              <a:buChar char="•"/>
            </a:pPr>
            <a:r>
              <a:rPr lang="tr-TR" sz="1600" b="1" dirty="0">
                <a:solidFill>
                  <a:schemeClr val="tx2"/>
                </a:solidFill>
                <a:latin typeface="Candara" panose="020E0502030303020204" pitchFamily="34" charset="0"/>
              </a:rPr>
              <a:t>Tüketici Hakem Heyetleri Yönetmeliği’nin 27. maddesinde,</a:t>
            </a:r>
          </a:p>
          <a:p>
            <a:pPr marL="285750" indent="-285750" algn="just">
              <a:buFont typeface="Arial" panose="020B0604020202020204" pitchFamily="34" charset="0"/>
              <a:buChar char="•"/>
            </a:pPr>
            <a:endParaRPr lang="tr-TR" sz="1600" b="1" dirty="0">
              <a:solidFill>
                <a:schemeClr val="tx2"/>
              </a:solidFill>
              <a:latin typeface="Candara" panose="020E0502030303020204" pitchFamily="34" charset="0"/>
            </a:endParaRPr>
          </a:p>
          <a:p>
            <a:pPr marL="742950" lvl="1" indent="-285750" algn="just">
              <a:buFont typeface="Wingdings" panose="05000000000000000000" pitchFamily="2" charset="2"/>
              <a:buChar char="ü"/>
            </a:pPr>
            <a:r>
              <a:rPr lang="tr-TR" sz="1600" b="1" dirty="0">
                <a:solidFill>
                  <a:schemeClr val="tx2"/>
                </a:solidFill>
                <a:latin typeface="Candara" panose="020E0502030303020204" pitchFamily="34" charset="0"/>
              </a:rPr>
              <a:t>tarafların kimlik bilgilerine, ticaret unvanlarına ait yanlışlıklar, ifade ve hesap hataları ile diğer benzeri açık hataların, hakem heyetince </a:t>
            </a:r>
            <a:r>
              <a:rPr lang="tr-TR" sz="1600" b="1" dirty="0" err="1">
                <a:solidFill>
                  <a:schemeClr val="tx2"/>
                </a:solidFill>
                <a:latin typeface="Candara" panose="020E0502030303020204" pitchFamily="34" charset="0"/>
              </a:rPr>
              <a:t>re’sen</a:t>
            </a:r>
            <a:r>
              <a:rPr lang="tr-TR" sz="1600" b="1" dirty="0">
                <a:solidFill>
                  <a:schemeClr val="tx2"/>
                </a:solidFill>
                <a:latin typeface="Candara" panose="020E0502030303020204" pitchFamily="34" charset="0"/>
              </a:rPr>
              <a:t> veya taraflardan birinin yazılı talebi üzerine düzeltilebileceği</a:t>
            </a:r>
          </a:p>
          <a:p>
            <a:pPr marL="742950" lvl="1" indent="-285750" algn="just">
              <a:buFont typeface="Wingdings" panose="05000000000000000000" pitchFamily="2" charset="2"/>
              <a:buChar char="ü"/>
            </a:pPr>
            <a:endParaRPr lang="tr-TR" sz="1600" b="1" dirty="0">
              <a:solidFill>
                <a:schemeClr val="tx2"/>
              </a:solidFill>
              <a:latin typeface="Candara" panose="020E0502030303020204" pitchFamily="34" charset="0"/>
            </a:endParaRPr>
          </a:p>
          <a:p>
            <a:pPr marL="742950" lvl="1" indent="-285750" algn="just">
              <a:buFont typeface="Wingdings" panose="05000000000000000000" pitchFamily="2" charset="2"/>
              <a:buChar char="ü"/>
            </a:pPr>
            <a:r>
              <a:rPr lang="tr-TR" sz="1600" b="1" dirty="0">
                <a:solidFill>
                  <a:schemeClr val="tx2"/>
                </a:solidFill>
                <a:latin typeface="Candara" panose="020E0502030303020204" pitchFamily="34" charset="0"/>
              </a:rPr>
              <a:t>düzeltme kararı verildiği takdirde, düzeltilen hususlara ilişkin ek kararın, hakem heyetinde bulunan nüshaların altına veya bunlara eklenecek ayrı bir kâğıda yazılacağı ve imzalanacağı,</a:t>
            </a:r>
          </a:p>
          <a:p>
            <a:pPr marL="742950" lvl="1" indent="-285750" algn="just">
              <a:buFont typeface="Wingdings" panose="05000000000000000000" pitchFamily="2" charset="2"/>
              <a:buChar char="ü"/>
            </a:pPr>
            <a:endParaRPr lang="tr-TR" sz="1600" b="1" dirty="0">
              <a:solidFill>
                <a:schemeClr val="tx2"/>
              </a:solidFill>
              <a:latin typeface="Candara" panose="020E0502030303020204" pitchFamily="34" charset="0"/>
            </a:endParaRPr>
          </a:p>
          <a:p>
            <a:pPr marL="742950" lvl="1" indent="-285750" algn="just">
              <a:buFont typeface="Wingdings" panose="05000000000000000000" pitchFamily="2" charset="2"/>
              <a:buChar char="ü"/>
            </a:pPr>
            <a:r>
              <a:rPr lang="tr-TR" sz="1600" b="1" dirty="0">
                <a:solidFill>
                  <a:schemeClr val="tx2"/>
                </a:solidFill>
                <a:latin typeface="Candara" panose="020E0502030303020204" pitchFamily="34" charset="0"/>
              </a:rPr>
              <a:t>düzeltme kararının on iş günü içinde taraflara tebliğ edileceği ve talep edilmesi halinde taraflara verilmiş olan suretlere de düzeltme kararının yazılacağı ve imzalanacağı düzenlenmiştir.</a:t>
            </a:r>
          </a:p>
          <a:p>
            <a:pPr marL="742950" lvl="1" indent="-285750" algn="just">
              <a:buFont typeface="Wingdings" panose="05000000000000000000" pitchFamily="2" charset="2"/>
              <a:buChar char="ü"/>
            </a:pPr>
            <a:endParaRPr lang="tr-TR" sz="1600" b="1" dirty="0">
              <a:solidFill>
                <a:schemeClr val="tx2"/>
              </a:solidFill>
              <a:latin typeface="Candara" panose="020E0502030303020204" pitchFamily="34" charset="0"/>
            </a:endParaRPr>
          </a:p>
          <a:p>
            <a:pPr marL="285750" indent="-285750" algn="just">
              <a:buFont typeface="Arial" panose="020B0604020202020204" pitchFamily="34" charset="0"/>
              <a:buChar char="•"/>
            </a:pPr>
            <a:r>
              <a:rPr lang="tr-TR" sz="1600" b="1" dirty="0">
                <a:solidFill>
                  <a:schemeClr val="tx2"/>
                </a:solidFill>
                <a:latin typeface="Candara" panose="020E0502030303020204" pitchFamily="34" charset="0"/>
              </a:rPr>
              <a:t>Düzeltme kararı, maddede örnekleme yoluyla belirtilen, hata olduğu açıkça anlaşılabilen konularda verilebilir. Düzeltme kararı verme yetkisi tüketici hakem heyetine uyuşmazlığın esası hakkında yeni bir karar verme yetkisini içermemektedir.</a:t>
            </a:r>
          </a:p>
        </p:txBody>
      </p:sp>
      <p:pic>
        <p:nvPicPr>
          <p:cNvPr id="8" name="Resim 7">
            <a:extLst>
              <a:ext uri="{FF2B5EF4-FFF2-40B4-BE49-F238E27FC236}">
                <a16:creationId xmlns:a16="http://schemas.microsoft.com/office/drawing/2014/main" id="{62F7A0A4-73DD-44A8-9F77-D0467A31934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9" name="Dikdörtgen 8"/>
          <p:cNvSpPr/>
          <p:nvPr/>
        </p:nvSpPr>
        <p:spPr>
          <a:xfrm>
            <a:off x="868760" y="1388175"/>
            <a:ext cx="7622504" cy="771940"/>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r>
              <a:rPr lang="tr-TR" sz="2200" b="1" dirty="0">
                <a:solidFill>
                  <a:srgbClr val="FF0000"/>
                </a:solidFill>
                <a:latin typeface="Candara" panose="020E0502030303020204" pitchFamily="34" charset="0"/>
              </a:rPr>
              <a:t>Hangi hallerde karar düzeltme yapılabilir, karar düzeltmenin şekil ve usulü nedir?</a:t>
            </a:r>
          </a:p>
        </p:txBody>
      </p:sp>
    </p:spTree>
    <p:extLst>
      <p:ext uri="{BB962C8B-B14F-4D97-AF65-F5344CB8AC3E}">
        <p14:creationId xmlns:p14="http://schemas.microsoft.com/office/powerpoint/2010/main" val="7347037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III- Karar</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34</a:t>
            </a:fld>
            <a:endParaRPr lang="en-US" dirty="0"/>
          </a:p>
        </p:txBody>
      </p:sp>
      <p:sp>
        <p:nvSpPr>
          <p:cNvPr id="3" name="Metin kutusu 2">
            <a:extLst>
              <a:ext uri="{FF2B5EF4-FFF2-40B4-BE49-F238E27FC236}">
                <a16:creationId xmlns:a16="http://schemas.microsoft.com/office/drawing/2014/main" id="{49C3D1CD-E0F2-4D17-85F6-7D4C1B864F7F}"/>
              </a:ext>
            </a:extLst>
          </p:cNvPr>
          <p:cNvSpPr txBox="1"/>
          <p:nvPr/>
        </p:nvSpPr>
        <p:spPr>
          <a:xfrm>
            <a:off x="827584" y="1472864"/>
            <a:ext cx="7704856" cy="3293209"/>
          </a:xfrm>
          <a:prstGeom prst="rect">
            <a:avLst/>
          </a:prstGeom>
          <a:noFill/>
        </p:spPr>
        <p:txBody>
          <a:bodyPr wrap="square" rtlCol="0">
            <a:spAutoFit/>
          </a:bodyPr>
          <a:lstStyle/>
          <a:p>
            <a:pPr lvl="0" algn="just"/>
            <a:r>
              <a:rPr lang="tr-TR" sz="1800" dirty="0">
                <a:solidFill>
                  <a:srgbClr val="FF0000"/>
                </a:solidFill>
                <a:latin typeface="Candara" panose="020E0502030303020204" pitchFamily="34" charset="0"/>
              </a:rPr>
              <a:t> </a:t>
            </a:r>
          </a:p>
          <a:p>
            <a:pPr marL="285750" lvl="0" indent="-285750" algn="just">
              <a:buFont typeface="Arial" panose="020B0604020202020204" pitchFamily="34" charset="0"/>
              <a:buChar char="•"/>
            </a:pPr>
            <a:endParaRPr lang="tr-TR" sz="1800" dirty="0">
              <a:solidFill>
                <a:srgbClr val="FF0000"/>
              </a:solidFill>
              <a:latin typeface="Candara" panose="020E0502030303020204" pitchFamily="34" charset="0"/>
            </a:endParaRPr>
          </a:p>
          <a:p>
            <a:pPr marL="285750" lvl="0" indent="-285750" algn="just">
              <a:buFont typeface="Arial" panose="020B0604020202020204" pitchFamily="34" charset="0"/>
              <a:buChar char="•"/>
            </a:pPr>
            <a:endParaRPr lang="tr-TR" sz="1800" dirty="0">
              <a:solidFill>
                <a:srgbClr val="FF0000"/>
              </a:solidFill>
              <a:latin typeface="Candara" panose="020E0502030303020204" pitchFamily="34" charset="0"/>
            </a:endParaRPr>
          </a:p>
          <a:p>
            <a:pPr marL="285750" lvl="0" indent="-285750" algn="just">
              <a:buFont typeface="Arial" panose="020B0604020202020204" pitchFamily="34" charset="0"/>
              <a:buChar char="•"/>
            </a:pPr>
            <a:endParaRPr lang="tr-TR" sz="1800" dirty="0">
              <a:solidFill>
                <a:srgbClr val="FF0000"/>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Tüketici Hakem Heyetleri Yönetmeliği’nin 27. maddesinde karar düzeltme hususuna ilişkin usullere yer verilmiştir. Maddede açıkça «ek </a:t>
            </a:r>
            <a:r>
              <a:rPr lang="tr-TR" sz="2000" b="1" dirty="0" err="1">
                <a:solidFill>
                  <a:schemeClr val="tx2"/>
                </a:solidFill>
                <a:latin typeface="Candara" panose="020E0502030303020204" pitchFamily="34" charset="0"/>
              </a:rPr>
              <a:t>karar»dan</a:t>
            </a:r>
            <a:r>
              <a:rPr lang="tr-TR" sz="2000" b="1" dirty="0">
                <a:solidFill>
                  <a:schemeClr val="tx2"/>
                </a:solidFill>
                <a:latin typeface="Candara" panose="020E0502030303020204" pitchFamily="34" charset="0"/>
              </a:rPr>
              <a:t> bahsedilmektedir. Bu doğrultuda, düzeltme kararının hakem heyeti tarafından toplantı yapılarak verilmesi gerekmektedir.</a:t>
            </a:r>
          </a:p>
        </p:txBody>
      </p:sp>
      <p:pic>
        <p:nvPicPr>
          <p:cNvPr id="8" name="Resim 7">
            <a:extLst>
              <a:ext uri="{FF2B5EF4-FFF2-40B4-BE49-F238E27FC236}">
                <a16:creationId xmlns:a16="http://schemas.microsoft.com/office/drawing/2014/main" id="{06968A25-0C91-4B3D-ADF4-82818ACE489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9" name="Dikdörtgen 8"/>
          <p:cNvSpPr/>
          <p:nvPr/>
        </p:nvSpPr>
        <p:spPr>
          <a:xfrm>
            <a:off x="909936" y="1455890"/>
            <a:ext cx="7622504" cy="1314574"/>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r>
              <a:rPr lang="tr-TR" sz="2200" b="1" dirty="0">
                <a:solidFill>
                  <a:srgbClr val="FF0000"/>
                </a:solidFill>
                <a:latin typeface="Candara" panose="020E0502030303020204" pitchFamily="34" charset="0"/>
              </a:rPr>
              <a:t>Tüketici hakem heyeti kararlarında sehven yapılan hatalara ilişkin düzeltme talepleri olduğunda hakem heyeti toplantısı yapılmaksızın hakem heyeti başkanının imzası ile karar düzeltme yapılması mümkün müdür?</a:t>
            </a:r>
          </a:p>
        </p:txBody>
      </p:sp>
    </p:spTree>
    <p:extLst>
      <p:ext uri="{BB962C8B-B14F-4D97-AF65-F5344CB8AC3E}">
        <p14:creationId xmlns:p14="http://schemas.microsoft.com/office/powerpoint/2010/main" val="3403438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III- Karar</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35</a:t>
            </a:fld>
            <a:endParaRPr lang="en-US" dirty="0"/>
          </a:p>
        </p:txBody>
      </p:sp>
      <p:sp>
        <p:nvSpPr>
          <p:cNvPr id="3" name="Metin kutusu 2"/>
          <p:cNvSpPr txBox="1"/>
          <p:nvPr/>
        </p:nvSpPr>
        <p:spPr>
          <a:xfrm>
            <a:off x="755576" y="1340768"/>
            <a:ext cx="7931224" cy="5632311"/>
          </a:xfrm>
          <a:prstGeom prst="rect">
            <a:avLst/>
          </a:prstGeom>
          <a:noFill/>
        </p:spPr>
        <p:txBody>
          <a:bodyPr wrap="square" rtlCol="0">
            <a:spAutoFit/>
          </a:bodyPr>
          <a:lstStyle/>
          <a:p>
            <a:pPr algn="just"/>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algn="just"/>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r>
              <a:rPr lang="tr-TR" sz="1800" b="1" dirty="0">
                <a:solidFill>
                  <a:schemeClr val="tx2"/>
                </a:solidFill>
                <a:latin typeface="Candara" panose="020E0502030303020204" pitchFamily="34" charset="0"/>
              </a:rPr>
              <a:t>6502 sayılı Kanun’un 69. ve Tüketici Hakem Heyetleri Yönetmeliği’nin 12. maddesinde hakem heyetlerinin belirtilen uyuşmazlık konusuna ilişkin olarak taraflardan her türlü bilgi belge isteyebileceği düzenlenmiştir.</a:t>
            </a:r>
          </a:p>
          <a:p>
            <a:pPr marL="285750" indent="-285750" algn="just">
              <a:buFont typeface="Arial" panose="020B0604020202020204" pitchFamily="34" charset="0"/>
              <a:buChar char="•"/>
            </a:pPr>
            <a:r>
              <a:rPr lang="tr-TR" sz="1800" b="1" dirty="0">
                <a:solidFill>
                  <a:schemeClr val="tx2"/>
                </a:solidFill>
                <a:latin typeface="Candara" panose="020E0502030303020204" pitchFamily="34" charset="0"/>
              </a:rPr>
              <a:t>Her ne kadar emredici değilse de uyuşmazlık tarafları bağlayıcı şekilde hakem heyetlerince karara bağlanacağından şikayet olunan tarafa her uyuşmazlık için görüşlerini hakem heyetine iletme imkanı tanınmasının hakkaniyet gereği daha uygun olacağı değerlendirilmektedir. Ayrıca, tüketici mahkemesine itiraz aşamasında savunma talep edilmeden verilen kararın mahkeme tarafından iptal edilebileceği de dikkate alınmalıdır.</a:t>
            </a:r>
          </a:p>
          <a:p>
            <a:pPr marL="285750" indent="-285750" algn="just">
              <a:buFont typeface="Arial" panose="020B0604020202020204" pitchFamily="34" charset="0"/>
              <a:buChar char="•"/>
            </a:pPr>
            <a:r>
              <a:rPr lang="tr-TR" sz="1800" b="1" dirty="0">
                <a:solidFill>
                  <a:schemeClr val="tx2"/>
                </a:solidFill>
                <a:latin typeface="Candara" panose="020E0502030303020204" pitchFamily="34" charset="0"/>
              </a:rPr>
              <a:t>Diğer taraftan, şikayet olunan tarafın bilgi belge sunmaması halinde  Yönetmeliğin 12/4 maddesi uyarınca dosyadaki mevcut bilgi belge doğrultusunda karar verilmelidir.</a:t>
            </a:r>
          </a:p>
        </p:txBody>
      </p:sp>
      <p:pic>
        <p:nvPicPr>
          <p:cNvPr id="8" name="Resim 7">
            <a:extLst>
              <a:ext uri="{FF2B5EF4-FFF2-40B4-BE49-F238E27FC236}">
                <a16:creationId xmlns:a16="http://schemas.microsoft.com/office/drawing/2014/main" id="{475F4D18-1122-4DE4-BEDB-3C5F7000BF4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64143"/>
            <a:ext cx="1152127" cy="876731"/>
          </a:xfrm>
          <a:prstGeom prst="rect">
            <a:avLst/>
          </a:prstGeom>
          <a:noFill/>
        </p:spPr>
      </p:pic>
      <p:sp>
        <p:nvSpPr>
          <p:cNvPr id="9" name="Dikdörtgen 8"/>
          <p:cNvSpPr/>
          <p:nvPr/>
        </p:nvSpPr>
        <p:spPr>
          <a:xfrm>
            <a:off x="858503" y="1424369"/>
            <a:ext cx="7828297" cy="2004631"/>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tr-TR" sz="2200" b="1" dirty="0">
                <a:solidFill>
                  <a:srgbClr val="FF0000"/>
                </a:solidFill>
                <a:latin typeface="Candara" panose="020E0502030303020204" pitchFamily="34" charset="0"/>
              </a:rPr>
              <a:t>Şikayet edilen tarafın </a:t>
            </a:r>
            <a:r>
              <a:rPr lang="tr-TR" sz="2200" b="1" dirty="0" err="1">
                <a:solidFill>
                  <a:srgbClr val="FF0000"/>
                </a:solidFill>
                <a:latin typeface="Candara" panose="020E0502030303020204" pitchFamily="34" charset="0"/>
              </a:rPr>
              <a:t>TÜBİS’te</a:t>
            </a:r>
            <a:r>
              <a:rPr lang="tr-TR" sz="2200" b="1" dirty="0">
                <a:solidFill>
                  <a:srgbClr val="FF0000"/>
                </a:solidFill>
                <a:latin typeface="Candara" panose="020E0502030303020204" pitchFamily="34" charset="0"/>
              </a:rPr>
              <a:t> ulaşılan adresine veya başvuruda bildirilen adresine gönderilen savunma yazılarının adres eksikliği, adresten ayrılma, tanınmama, bekleme müddetinin dolması vs. gibi durumlarda tarafa ulaştırılamadığı ve tüketici hakem heyetlerine iade edildiğinde, savunma alınmaksızın karar verilmesi mümkün müdür?</a:t>
            </a:r>
          </a:p>
        </p:txBody>
      </p:sp>
    </p:spTree>
    <p:extLst>
      <p:ext uri="{BB962C8B-B14F-4D97-AF65-F5344CB8AC3E}">
        <p14:creationId xmlns:p14="http://schemas.microsoft.com/office/powerpoint/2010/main" val="1982344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IV- Tebligat</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36</a:t>
            </a:fld>
            <a:endParaRPr lang="en-US" dirty="0"/>
          </a:p>
        </p:txBody>
      </p:sp>
      <p:sp>
        <p:nvSpPr>
          <p:cNvPr id="3" name="Metin kutusu 2">
            <a:extLst>
              <a:ext uri="{FF2B5EF4-FFF2-40B4-BE49-F238E27FC236}">
                <a16:creationId xmlns:a16="http://schemas.microsoft.com/office/drawing/2014/main" id="{49C3D1CD-E0F2-4D17-85F6-7D4C1B864F7F}"/>
              </a:ext>
            </a:extLst>
          </p:cNvPr>
          <p:cNvSpPr txBox="1"/>
          <p:nvPr/>
        </p:nvSpPr>
        <p:spPr>
          <a:xfrm>
            <a:off x="827584" y="1472864"/>
            <a:ext cx="7704856" cy="4555093"/>
          </a:xfrm>
          <a:prstGeom prst="rect">
            <a:avLst/>
          </a:prstGeom>
          <a:noFill/>
        </p:spPr>
        <p:txBody>
          <a:bodyPr wrap="square" rtlCol="0">
            <a:spAutoFit/>
          </a:bodyPr>
          <a:lstStyle/>
          <a:p>
            <a:pPr lvl="0" algn="just"/>
            <a:endParaRPr lang="tr-TR" sz="1800" dirty="0">
              <a:solidFill>
                <a:schemeClr val="accent6">
                  <a:lumMod val="75000"/>
                </a:schemeClr>
              </a:solidFill>
              <a:latin typeface="Candara" panose="020E0502030303020204" pitchFamily="34" charset="0"/>
            </a:endParaRPr>
          </a:p>
          <a:p>
            <a:pPr lvl="0" algn="just"/>
            <a:endParaRPr lang="tr-TR" sz="1800" dirty="0">
              <a:solidFill>
                <a:schemeClr val="accent6">
                  <a:lumMod val="75000"/>
                </a:schemeClr>
              </a:solidFill>
              <a:latin typeface="Candara" panose="020E0502030303020204" pitchFamily="34" charset="0"/>
            </a:endParaRPr>
          </a:p>
          <a:p>
            <a:pPr lvl="0" algn="just"/>
            <a:endParaRPr lang="tr-TR" sz="1800" dirty="0">
              <a:solidFill>
                <a:schemeClr val="accent6">
                  <a:lumMod val="75000"/>
                </a:schemeClr>
              </a:solidFill>
              <a:latin typeface="Candara" panose="020E0502030303020204" pitchFamily="34" charset="0"/>
            </a:endParaRPr>
          </a:p>
          <a:p>
            <a:pPr marL="285750" lvl="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lvl="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marL="285750" lvl="0" indent="-285750" algn="just">
              <a:buFont typeface="Arial" panose="020B0604020202020204" pitchFamily="34" charset="0"/>
              <a:buChar char="•"/>
            </a:pPr>
            <a:r>
              <a:rPr lang="tr-TR" sz="2000" b="1" dirty="0">
                <a:solidFill>
                  <a:schemeClr val="tx2"/>
                </a:solidFill>
                <a:latin typeface="Candara" panose="020E0502030303020204" pitchFamily="34" charset="0"/>
              </a:rPr>
              <a:t>6502 sayılı Kanun’un 70/7 ve Tüketici Hakem Heyetleri Yönetmeliği’nin 31/2 maddesinde, u</a:t>
            </a:r>
            <a:r>
              <a:rPr lang="tr-TR" sz="2000" b="1" i="1" dirty="0">
                <a:solidFill>
                  <a:schemeClr val="tx2"/>
                </a:solidFill>
                <a:latin typeface="Candara" panose="020E0502030303020204" pitchFamily="34" charset="0"/>
              </a:rPr>
              <a:t>yuşmazlığın tüketici lehine sonuçlanması durumunda, tebligat ve bilirkişi ücretlerinin 6183 sayılı Kanun hükümlerine göre karşı taraftan tahsil olunacağı, kararın tebliğinden itibaren bir ay içinde karşı tarafın bulunduğu yerdeki vergi dairesi müdürlüğüne </a:t>
            </a:r>
            <a:r>
              <a:rPr lang="tr-TR" sz="2000" b="1" i="1">
                <a:solidFill>
                  <a:schemeClr val="tx2"/>
                </a:solidFill>
                <a:latin typeface="Candara" panose="020E0502030303020204" pitchFamily="34" charset="0"/>
              </a:rPr>
              <a:t>ödeneceği </a:t>
            </a:r>
            <a:r>
              <a:rPr lang="tr-TR" sz="2000" b="1">
                <a:solidFill>
                  <a:schemeClr val="tx2"/>
                </a:solidFill>
                <a:latin typeface="Candara" panose="020E0502030303020204" pitchFamily="34" charset="0"/>
              </a:rPr>
              <a:t>düzenlenmiştir.</a:t>
            </a:r>
            <a:endParaRPr lang="tr-TR" sz="2000" b="1" dirty="0">
              <a:solidFill>
                <a:schemeClr val="tx2"/>
              </a:solidFill>
              <a:latin typeface="Candara" panose="020E0502030303020204" pitchFamily="34" charset="0"/>
            </a:endParaRPr>
          </a:p>
          <a:p>
            <a:pPr marL="285750" lvl="0" indent="-285750" algn="just">
              <a:buFont typeface="Arial" panose="020B0604020202020204" pitchFamily="34" charset="0"/>
              <a:buChar char="•"/>
            </a:pPr>
            <a:endParaRPr lang="tr-TR" sz="2000" b="1" dirty="0">
              <a:solidFill>
                <a:schemeClr val="tx2"/>
              </a:solidFill>
              <a:latin typeface="Candara" panose="020E0502030303020204" pitchFamily="34" charset="0"/>
            </a:endParaRPr>
          </a:p>
          <a:p>
            <a:pPr marL="285750" lvl="0" indent="-285750" algn="just">
              <a:buFont typeface="Arial" panose="020B0604020202020204" pitchFamily="34" charset="0"/>
              <a:buChar char="•"/>
            </a:pPr>
            <a:r>
              <a:rPr lang="tr-TR" sz="2000" b="1" dirty="0">
                <a:solidFill>
                  <a:schemeClr val="tx2"/>
                </a:solidFill>
                <a:latin typeface="Candara" panose="020E0502030303020204" pitchFamily="34" charset="0"/>
              </a:rPr>
              <a:t>Tüketici hakem heyetleri kararında, tebligat ve bilirkişi ücreti dışında vergi dairesine gönderilecek yazı ücreti ve mahkeme yazısı eklenmemelidir. </a:t>
            </a:r>
          </a:p>
        </p:txBody>
      </p:sp>
      <p:pic>
        <p:nvPicPr>
          <p:cNvPr id="8" name="Resim 7">
            <a:extLst>
              <a:ext uri="{FF2B5EF4-FFF2-40B4-BE49-F238E27FC236}">
                <a16:creationId xmlns:a16="http://schemas.microsoft.com/office/drawing/2014/main" id="{345D6EC6-7864-46A2-87A9-6F13AE59FD6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9" name="Dikdörtgen 8"/>
          <p:cNvSpPr/>
          <p:nvPr/>
        </p:nvSpPr>
        <p:spPr>
          <a:xfrm>
            <a:off x="925960" y="1375504"/>
            <a:ext cx="7622504" cy="1280915"/>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r>
              <a:rPr lang="tr-TR" sz="2200" b="1" dirty="0">
                <a:solidFill>
                  <a:srgbClr val="FF0000"/>
                </a:solidFill>
                <a:latin typeface="Candara" panose="020E0502030303020204" pitchFamily="34" charset="0"/>
              </a:rPr>
              <a:t>Tebligat ücretlerine savunma ve kararın tebliği dışında vergi dairesi ve olası mahkeme yazısı eklenmeli midir?</a:t>
            </a:r>
          </a:p>
        </p:txBody>
      </p:sp>
    </p:spTree>
    <p:extLst>
      <p:ext uri="{BB962C8B-B14F-4D97-AF65-F5344CB8AC3E}">
        <p14:creationId xmlns:p14="http://schemas.microsoft.com/office/powerpoint/2010/main" val="14661358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IV- Tebligat</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37</a:t>
            </a:fld>
            <a:endParaRPr lang="en-US" dirty="0"/>
          </a:p>
        </p:txBody>
      </p:sp>
      <p:sp>
        <p:nvSpPr>
          <p:cNvPr id="3" name="Metin kutusu 2">
            <a:extLst>
              <a:ext uri="{FF2B5EF4-FFF2-40B4-BE49-F238E27FC236}">
                <a16:creationId xmlns:a16="http://schemas.microsoft.com/office/drawing/2014/main" id="{49C3D1CD-E0F2-4D17-85F6-7D4C1B864F7F}"/>
              </a:ext>
            </a:extLst>
          </p:cNvPr>
          <p:cNvSpPr txBox="1"/>
          <p:nvPr/>
        </p:nvSpPr>
        <p:spPr>
          <a:xfrm>
            <a:off x="767299" y="1322001"/>
            <a:ext cx="7704856" cy="4431983"/>
          </a:xfrm>
          <a:prstGeom prst="rect">
            <a:avLst/>
          </a:prstGeom>
          <a:noFill/>
        </p:spPr>
        <p:txBody>
          <a:bodyPr wrap="square" rtlCol="0">
            <a:spAutoFit/>
          </a:bodyPr>
          <a:lstStyle/>
          <a:p>
            <a:pPr marL="285750" lvl="0" indent="-285750" algn="just">
              <a:buFont typeface="Arial" panose="020B0604020202020204" pitchFamily="34" charset="0"/>
              <a:buChar char="•"/>
            </a:pPr>
            <a:endParaRPr lang="tr-TR" sz="1700" dirty="0">
              <a:solidFill>
                <a:srgbClr val="FF0000"/>
              </a:solidFill>
              <a:latin typeface="Candara" panose="020E0502030303020204" pitchFamily="34" charset="0"/>
            </a:endParaRPr>
          </a:p>
          <a:p>
            <a:pPr marL="285750" indent="-285750" algn="just">
              <a:buFont typeface="Arial" panose="020B0604020202020204" pitchFamily="34" charset="0"/>
              <a:buChar char="•"/>
            </a:pPr>
            <a:endParaRPr lang="tr-TR" sz="17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700" dirty="0">
              <a:solidFill>
                <a:schemeClr val="accent1"/>
              </a:solidFill>
              <a:latin typeface="Candara" panose="020E0502030303020204" pitchFamily="34" charset="0"/>
            </a:endParaRPr>
          </a:p>
          <a:p>
            <a:pPr algn="just"/>
            <a:endParaRPr lang="tr-TR" sz="17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700" dirty="0">
              <a:solidFill>
                <a:schemeClr val="accent1"/>
              </a:solidFill>
              <a:latin typeface="Candara" panose="020E0502030303020204" pitchFamily="34" charset="0"/>
            </a:endParaRPr>
          </a:p>
          <a:p>
            <a:pPr marL="285750" indent="-285750" algn="just">
              <a:buFont typeface="Arial" panose="020B0604020202020204" pitchFamily="34" charset="0"/>
              <a:buChar char="•"/>
            </a:pPr>
            <a:endParaRPr lang="tr-TR" sz="1700" dirty="0">
              <a:solidFill>
                <a:schemeClr val="accent1"/>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Tüketici Hakem Heyetleri Yönetmeliği’nin 31. maddesi uyarınca tebligat ve bilirkişi ücretlerinin ödendiğine ilişkin makbuzun tüketici hakem heyetine ibraz edilmemesi halinde, 6183 sayılı Kanun’a göre takip ve tahsil edilmesi amacıyla, tüketici hakem heyeti tarafından tebligat ve bilirkişi ücretlerinin, bir aylık tahsil süresinin bitiminden itibaren 15 gün sonra satıcı ve sağlayıcının bulunduğu yerdeki vergi dairesine bildirilmesi gerekmektedir. Satıcı veya sağlayıcının bulunduğu yerde vergi dairesi bulunmaması halinde bildirim mal müdürlüğüne yapılacaktır.</a:t>
            </a:r>
          </a:p>
        </p:txBody>
      </p:sp>
      <p:pic>
        <p:nvPicPr>
          <p:cNvPr id="8" name="Resim 7">
            <a:extLst>
              <a:ext uri="{FF2B5EF4-FFF2-40B4-BE49-F238E27FC236}">
                <a16:creationId xmlns:a16="http://schemas.microsoft.com/office/drawing/2014/main" id="{C462FC74-8E02-44F8-B297-2BBA399CD96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9" name="Dikdörtgen 8"/>
          <p:cNvSpPr/>
          <p:nvPr/>
        </p:nvSpPr>
        <p:spPr>
          <a:xfrm>
            <a:off x="849651" y="1392505"/>
            <a:ext cx="7622504" cy="1479442"/>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r>
              <a:rPr lang="tr-TR" sz="2200" b="1" dirty="0">
                <a:solidFill>
                  <a:srgbClr val="FF0000"/>
                </a:solidFill>
                <a:latin typeface="Candara" panose="020E0502030303020204" pitchFamily="34" charset="0"/>
              </a:rPr>
              <a:t>Tebligat ve bilirkişi ücretlerinin tahsiline ilişkin alınan kararlarda tebligat ücretlerine yer verildiği halde tüketici hakem heyetine ödeme makbuzları gönderilmemesi halinde hangi işlemler yapılacaktır?</a:t>
            </a:r>
          </a:p>
        </p:txBody>
      </p:sp>
    </p:spTree>
    <p:extLst>
      <p:ext uri="{BB962C8B-B14F-4D97-AF65-F5344CB8AC3E}">
        <p14:creationId xmlns:p14="http://schemas.microsoft.com/office/powerpoint/2010/main" val="33304342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IV- Tebligat</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38</a:t>
            </a:fld>
            <a:endParaRPr lang="en-US" dirty="0"/>
          </a:p>
        </p:txBody>
      </p:sp>
      <p:sp>
        <p:nvSpPr>
          <p:cNvPr id="3" name="Metin kutusu 2">
            <a:extLst>
              <a:ext uri="{FF2B5EF4-FFF2-40B4-BE49-F238E27FC236}">
                <a16:creationId xmlns:a16="http://schemas.microsoft.com/office/drawing/2014/main" id="{49C3D1CD-E0F2-4D17-85F6-7D4C1B864F7F}"/>
              </a:ext>
            </a:extLst>
          </p:cNvPr>
          <p:cNvSpPr txBox="1"/>
          <p:nvPr/>
        </p:nvSpPr>
        <p:spPr>
          <a:xfrm>
            <a:off x="827584" y="1472864"/>
            <a:ext cx="7704856" cy="5355312"/>
          </a:xfrm>
          <a:prstGeom prst="rect">
            <a:avLst/>
          </a:prstGeom>
          <a:noFill/>
        </p:spPr>
        <p:txBody>
          <a:bodyPr wrap="square" rtlCol="0">
            <a:spAutoFit/>
          </a:bodyPr>
          <a:lstStyle/>
          <a:p>
            <a:pPr lvl="0" algn="just"/>
            <a:endParaRPr lang="tr-TR" sz="1800" dirty="0">
              <a:solidFill>
                <a:schemeClr val="accent6">
                  <a:lumMod val="75000"/>
                </a:schemeClr>
              </a:solidFill>
              <a:latin typeface="Candara" panose="020E0502030303020204" pitchFamily="34" charset="0"/>
            </a:endParaRPr>
          </a:p>
          <a:p>
            <a:pPr marL="285750" lvl="0" indent="-285750" algn="just">
              <a:buFont typeface="Arial" panose="020B0604020202020204" pitchFamily="34" charset="0"/>
              <a:buChar char="•"/>
            </a:pPr>
            <a:endParaRPr lang="tr-TR" sz="1800" dirty="0">
              <a:solidFill>
                <a:schemeClr val="accent1"/>
              </a:solidFill>
              <a:latin typeface="Candara" panose="020E0502030303020204" pitchFamily="34" charset="0"/>
            </a:endParaRPr>
          </a:p>
          <a:p>
            <a:pPr lvl="0" algn="just"/>
            <a:endParaRPr lang="tr-TR" sz="1800" dirty="0">
              <a:solidFill>
                <a:schemeClr val="accent1"/>
              </a:solidFill>
              <a:latin typeface="Candara" panose="020E0502030303020204" pitchFamily="34" charset="0"/>
            </a:endParaRPr>
          </a:p>
          <a:p>
            <a:pPr marL="285750" lvl="0" indent="-285750" algn="just">
              <a:buFont typeface="Arial" panose="020B0604020202020204" pitchFamily="34" charset="0"/>
              <a:buChar char="•"/>
            </a:pPr>
            <a:r>
              <a:rPr lang="tr-TR" sz="1800" b="1" dirty="0">
                <a:solidFill>
                  <a:schemeClr val="tx2"/>
                </a:solidFill>
                <a:latin typeface="Candara" panose="020E0502030303020204" pitchFamily="34" charset="0"/>
              </a:rPr>
              <a:t>Maliye Bakanlığı Gelir İdaresi Başkanlığı tarafından tebligat ve bilirkişi ücretlerinin tahsili hususunda yetkilendirilmiş vergi dairelerine ve mal müdürlüklerine ilişkin liste 11.05.2015 tarihli ve 7849975 sayılı dağıtımlı yazımız ekinde il müdürlüklerimize gönderilmiştir. Aynı liste </a:t>
            </a:r>
            <a:r>
              <a:rPr lang="tr-TR" sz="1800" b="1" dirty="0" err="1">
                <a:solidFill>
                  <a:schemeClr val="tx2"/>
                </a:solidFill>
                <a:latin typeface="Candara" panose="020E0502030303020204" pitchFamily="34" charset="0"/>
              </a:rPr>
              <a:t>TÜBİS’te</a:t>
            </a:r>
            <a:r>
              <a:rPr lang="tr-TR" sz="1800" b="1" dirty="0">
                <a:solidFill>
                  <a:schemeClr val="tx2"/>
                </a:solidFill>
                <a:latin typeface="Candara" panose="020E0502030303020204" pitchFamily="34" charset="0"/>
              </a:rPr>
              <a:t> de yer almaktadır. Bu kapsamda kararda ödeme yapılması için belirtilecek vergi dairesi veya mal müdürlüğünün “Ek-1”deki listede yer alan yetkilendirilmiş vergi dairelerinden veya mal müdürlüklerinden biri olması gerekmektedir.</a:t>
            </a:r>
          </a:p>
          <a:p>
            <a:pPr marL="285750" lvl="0" indent="-285750" algn="just">
              <a:buFont typeface="Arial" panose="020B0604020202020204" pitchFamily="34" charset="0"/>
              <a:buChar char="•"/>
            </a:pPr>
            <a:endParaRPr lang="tr-TR" sz="1800" b="1" dirty="0">
              <a:solidFill>
                <a:schemeClr val="tx2"/>
              </a:solidFill>
              <a:latin typeface="Candara" panose="020E0502030303020204" pitchFamily="34" charset="0"/>
            </a:endParaRPr>
          </a:p>
          <a:p>
            <a:pPr marL="285750" indent="-285750" algn="just">
              <a:buFont typeface="Arial" panose="020B0604020202020204" pitchFamily="34" charset="0"/>
              <a:buChar char="•"/>
            </a:pPr>
            <a:r>
              <a:rPr lang="tr-TR" sz="1800" b="1" dirty="0">
                <a:solidFill>
                  <a:schemeClr val="tx2"/>
                </a:solidFill>
                <a:latin typeface="Candara" panose="020E0502030303020204" pitchFamily="34" charset="0"/>
              </a:rPr>
              <a:t>Kural olarak kararda yer verilecek vergi dairesi belirlenirken satıcı veya sağlayıcının bulunduğu yerdeki vergi dairesinin esas alınması gerekmektedir. Satıcı veya sağlayıcının bulunduğu yerdeki vergi dairesinin veya mal müdürlüğünün Ek-1’deki listede yer alan yetkilendirilmiş vergi dairelerinden veya mal müdürlüklerinden biri olmaması halinde ise kararda ödeme yapılması için belirtilecek vergi dairesi il bazında belirlenmiş “merkez” vergi dairesidir. </a:t>
            </a:r>
          </a:p>
        </p:txBody>
      </p:sp>
      <p:pic>
        <p:nvPicPr>
          <p:cNvPr id="9" name="Resim 8">
            <a:extLst>
              <a:ext uri="{FF2B5EF4-FFF2-40B4-BE49-F238E27FC236}">
                <a16:creationId xmlns:a16="http://schemas.microsoft.com/office/drawing/2014/main" id="{97D6B7BE-4650-4AF3-A33C-98D0BCDD30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8" name="Dikdörtgen 7"/>
          <p:cNvSpPr/>
          <p:nvPr/>
        </p:nvSpPr>
        <p:spPr>
          <a:xfrm>
            <a:off x="909936" y="1472864"/>
            <a:ext cx="7622504" cy="865947"/>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r>
              <a:rPr lang="tr-TR" sz="2200" b="1" dirty="0">
                <a:solidFill>
                  <a:srgbClr val="FF0000"/>
                </a:solidFill>
                <a:latin typeface="Candara" panose="020E0502030303020204" pitchFamily="34" charset="0"/>
              </a:rPr>
              <a:t>Tebligat ve bilirkişi ücretlerinin tahsili için firmaların bağlı oldukları vergi daireleri nasıl tespit edilmelidir?</a:t>
            </a:r>
          </a:p>
        </p:txBody>
      </p:sp>
    </p:spTree>
    <p:extLst>
      <p:ext uri="{BB962C8B-B14F-4D97-AF65-F5344CB8AC3E}">
        <p14:creationId xmlns:p14="http://schemas.microsoft.com/office/powerpoint/2010/main" val="40860724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IV- Tebligat</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39</a:t>
            </a:fld>
            <a:endParaRPr lang="en-US" dirty="0"/>
          </a:p>
        </p:txBody>
      </p:sp>
      <p:sp>
        <p:nvSpPr>
          <p:cNvPr id="3" name="Metin kutusu 2">
            <a:extLst>
              <a:ext uri="{FF2B5EF4-FFF2-40B4-BE49-F238E27FC236}">
                <a16:creationId xmlns:a16="http://schemas.microsoft.com/office/drawing/2014/main" id="{49C3D1CD-E0F2-4D17-85F6-7D4C1B864F7F}"/>
              </a:ext>
            </a:extLst>
          </p:cNvPr>
          <p:cNvSpPr txBox="1"/>
          <p:nvPr/>
        </p:nvSpPr>
        <p:spPr>
          <a:xfrm>
            <a:off x="827584" y="1472864"/>
            <a:ext cx="7704856" cy="5324535"/>
          </a:xfrm>
          <a:prstGeom prst="rect">
            <a:avLst/>
          </a:prstGeom>
          <a:noFill/>
        </p:spPr>
        <p:txBody>
          <a:bodyPr wrap="square" rtlCol="0">
            <a:spAutoFit/>
          </a:bodyPr>
          <a:lstStyle/>
          <a:p>
            <a:pPr lvl="0" algn="just"/>
            <a:endParaRPr lang="tr-TR" sz="17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7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700" dirty="0">
              <a:solidFill>
                <a:schemeClr val="accent6">
                  <a:lumMod val="75000"/>
                </a:schemeClr>
              </a:solidFill>
              <a:latin typeface="Candara" panose="020E0502030303020204" pitchFamily="34" charset="0"/>
            </a:endParaRPr>
          </a:p>
          <a:p>
            <a:pPr algn="just"/>
            <a:endParaRPr lang="tr-TR" sz="1700" dirty="0">
              <a:solidFill>
                <a:schemeClr val="accent6">
                  <a:lumMod val="75000"/>
                </a:schemeClr>
              </a:solidFill>
              <a:latin typeface="Candara" panose="020E0502030303020204" pitchFamily="34" charset="0"/>
            </a:endParaRPr>
          </a:p>
          <a:p>
            <a:pPr algn="just"/>
            <a:endParaRPr lang="tr-TR" sz="17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endParaRPr lang="tr-TR" sz="17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r>
              <a:rPr lang="tr-TR" sz="1700" b="1" dirty="0">
                <a:solidFill>
                  <a:schemeClr val="tx2"/>
                </a:solidFill>
                <a:latin typeface="Candara" panose="020E0502030303020204" pitchFamily="34" charset="0"/>
              </a:rPr>
              <a:t>6502 sayılı Kanun’un 70/2 maddesinde «</a:t>
            </a:r>
            <a:r>
              <a:rPr lang="tr-TR" sz="1700" b="1" i="1" dirty="0">
                <a:solidFill>
                  <a:schemeClr val="tx2"/>
                </a:solidFill>
                <a:latin typeface="Candara" panose="020E0502030303020204" pitchFamily="34" charset="0"/>
              </a:rPr>
              <a:t>Tüketici hakem heyeti kararları 11/2/1959 tarihli ve 7201 sayılı Tebligat Kanunu hükümlerine göre taraflara tebliğ edilir</a:t>
            </a:r>
            <a:r>
              <a:rPr lang="tr-TR" sz="1700" b="1" dirty="0">
                <a:solidFill>
                  <a:schemeClr val="tx2"/>
                </a:solidFill>
                <a:latin typeface="Candara" panose="020E0502030303020204" pitchFamily="34" charset="0"/>
              </a:rPr>
              <a:t>»,</a:t>
            </a:r>
          </a:p>
          <a:p>
            <a:pPr marL="285750" indent="-285750" algn="just">
              <a:buFont typeface="Arial" panose="020B0604020202020204" pitchFamily="34" charset="0"/>
              <a:buChar char="•"/>
            </a:pPr>
            <a:endParaRPr lang="tr-TR" sz="1700" b="1" dirty="0">
              <a:solidFill>
                <a:schemeClr val="tx2"/>
              </a:solidFill>
              <a:latin typeface="Candara" panose="020E0502030303020204" pitchFamily="34" charset="0"/>
            </a:endParaRPr>
          </a:p>
          <a:p>
            <a:pPr marL="285750" indent="-285750" algn="just">
              <a:buFont typeface="Arial" panose="020B0604020202020204" pitchFamily="34" charset="0"/>
              <a:buChar char="•"/>
            </a:pPr>
            <a:r>
              <a:rPr lang="tr-TR" sz="1700" b="1" dirty="0">
                <a:solidFill>
                  <a:schemeClr val="tx2"/>
                </a:solidFill>
                <a:latin typeface="Candara" panose="020E0502030303020204" pitchFamily="34" charset="0"/>
              </a:rPr>
              <a:t>Tüketici Hakem Heyetleri Yönetmeliği’nin 25. maddesinde </a:t>
            </a:r>
            <a:r>
              <a:rPr lang="tr-TR" sz="1700" b="1" i="1" dirty="0">
                <a:solidFill>
                  <a:schemeClr val="tx2"/>
                </a:solidFill>
                <a:latin typeface="Candara" panose="020E0502030303020204" pitchFamily="34" charset="0"/>
              </a:rPr>
              <a:t>«(1) Tüketici hakem heyeti kararı, alındığı tarihten itibaren on iş günü içinde taraflara yazılı olarak ve 11/2/1959 tarihli ve 7201 sayılı Tebligat Kanunu hükümlerine göre tebliğ edilir. Tarafların temsilinin avukatla yapılması halinde tebligat avukata yapılır.</a:t>
            </a:r>
          </a:p>
          <a:p>
            <a:pPr marL="269875" indent="-269875" algn="just"/>
            <a:r>
              <a:rPr lang="tr-TR" sz="1700" b="1" i="1" dirty="0">
                <a:solidFill>
                  <a:schemeClr val="tx2"/>
                </a:solidFill>
                <a:latin typeface="Candara" panose="020E0502030303020204" pitchFamily="34" charset="0"/>
              </a:rPr>
              <a:t>	(2) Kararların taraflara taahhütlü mektupla gönderilmesi esastır. Gecikmesi halinde zarar doğabilecek işlerde, gerekçe belirtilmek suretiyle, memur vasıtasıyla tebligat yaptırılabilir</a:t>
            </a:r>
            <a:r>
              <a:rPr lang="tr-TR" sz="1700" b="1" dirty="0">
                <a:solidFill>
                  <a:schemeClr val="tx2"/>
                </a:solidFill>
                <a:latin typeface="Candara" panose="020E0502030303020204" pitchFamily="34" charset="0"/>
              </a:rPr>
              <a:t>» düzenlemesi yer almaktadır. </a:t>
            </a:r>
          </a:p>
          <a:p>
            <a:pPr algn="just"/>
            <a:endParaRPr lang="tr-TR" sz="1700" b="1" dirty="0">
              <a:solidFill>
                <a:schemeClr val="tx2"/>
              </a:solidFill>
              <a:latin typeface="Candara" panose="020E0502030303020204" pitchFamily="34" charset="0"/>
            </a:endParaRPr>
          </a:p>
          <a:p>
            <a:pPr marL="285750" indent="-285750" algn="just">
              <a:buFont typeface="Arial" panose="020B0604020202020204" pitchFamily="34" charset="0"/>
              <a:buChar char="•"/>
            </a:pPr>
            <a:r>
              <a:rPr lang="tr-TR" sz="1700" b="1" dirty="0">
                <a:solidFill>
                  <a:schemeClr val="tx2"/>
                </a:solidFill>
                <a:latin typeface="Candara" panose="020E0502030303020204" pitchFamily="34" charset="0"/>
              </a:rPr>
              <a:t>Diğer taraftan, 7201 sayılı Kanun’un çeşitli maddelerinde tebligatın muhatabına ya da muhatabı yerine Kanun’da sayılan kişilere tebliğ edilecek veya belli durumlarda tebliğ edilmiş sayılacaktır.  </a:t>
            </a:r>
            <a:endParaRPr lang="tr-TR" sz="1800" b="1" dirty="0">
              <a:solidFill>
                <a:schemeClr val="tx2"/>
              </a:solidFill>
              <a:latin typeface="Candara" panose="020E0502030303020204" pitchFamily="34" charset="0"/>
            </a:endParaRPr>
          </a:p>
        </p:txBody>
      </p:sp>
      <p:pic>
        <p:nvPicPr>
          <p:cNvPr id="8" name="Resim 7">
            <a:extLst>
              <a:ext uri="{FF2B5EF4-FFF2-40B4-BE49-F238E27FC236}">
                <a16:creationId xmlns:a16="http://schemas.microsoft.com/office/drawing/2014/main" id="{9BE89DA3-EF52-4911-9EA7-CE2FEF5AB4E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9" name="Dikdörtgen 8"/>
          <p:cNvSpPr/>
          <p:nvPr/>
        </p:nvSpPr>
        <p:spPr>
          <a:xfrm>
            <a:off x="909936" y="1385590"/>
            <a:ext cx="7622504" cy="1421573"/>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r>
              <a:rPr lang="tr-TR" sz="2200" b="1" dirty="0">
                <a:solidFill>
                  <a:srgbClr val="FF0000"/>
                </a:solidFill>
                <a:latin typeface="Candara" panose="020E0502030303020204" pitchFamily="34" charset="0"/>
              </a:rPr>
              <a:t>Tüketici hakem heyetlerinin şikayet olunan firmalara yazılarını tebliğin kabul edilmemesi, bekleme müddeti bitmesi, taşınma, adreste bulunmama vs. nedenlerle tebliğ edilememesi halinde nasıl bir yol izlenmelidir?</a:t>
            </a:r>
          </a:p>
        </p:txBody>
      </p:sp>
    </p:spTree>
    <p:extLst>
      <p:ext uri="{BB962C8B-B14F-4D97-AF65-F5344CB8AC3E}">
        <p14:creationId xmlns:p14="http://schemas.microsoft.com/office/powerpoint/2010/main" val="1100917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3960058"/>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1"/>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 Tüketici Hakem Heyetlerine Başvuru</a:t>
            </a:r>
          </a:p>
        </p:txBody>
      </p:sp>
      <p:sp>
        <p:nvSpPr>
          <p:cNvPr id="8" name="2 İçerik Yer Tutucusu"/>
          <p:cNvSpPr txBox="1">
            <a:spLocks/>
          </p:cNvSpPr>
          <p:nvPr/>
        </p:nvSpPr>
        <p:spPr bwMode="auto">
          <a:xfrm>
            <a:off x="899592" y="1033922"/>
            <a:ext cx="7859216" cy="5194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lvl="0"/>
            <a:endParaRPr lang="tr-TR" dirty="0"/>
          </a:p>
          <a:p>
            <a:pPr lvl="0"/>
            <a:endParaRPr lang="tr-TR" dirty="0"/>
          </a:p>
          <a:p>
            <a:pPr marL="0" lvl="0" indent="0">
              <a:buNone/>
            </a:pPr>
            <a:endParaRPr lang="tr-TR" dirty="0"/>
          </a:p>
          <a:p>
            <a:pPr lvl="0" algn="just">
              <a:buClr>
                <a:schemeClr val="tx2"/>
              </a:buClr>
              <a:buFont typeface="Arial" panose="020B0604020202020204" pitchFamily="34" charset="0"/>
              <a:buChar char="•"/>
            </a:pPr>
            <a:r>
              <a:rPr lang="tr-TR" sz="2000" b="1" dirty="0">
                <a:latin typeface="Candara" panose="020E0502030303020204" pitchFamily="34" charset="0"/>
              </a:rPr>
              <a:t>6502 sayılı Kanun’un 77. maddesinde düzenlenen cezai yaptırımlar,</a:t>
            </a:r>
          </a:p>
          <a:p>
            <a:pPr lvl="0" algn="just">
              <a:buClr>
                <a:schemeClr val="tx2"/>
              </a:buClr>
              <a:buFont typeface="Arial" panose="020B0604020202020204" pitchFamily="34" charset="0"/>
              <a:buChar char="•"/>
            </a:pPr>
            <a:r>
              <a:rPr lang="tr-TR" sz="2000" b="1" dirty="0">
                <a:latin typeface="Candara" panose="020E0502030303020204" pitchFamily="34" charset="0"/>
              </a:rPr>
              <a:t>İdari yargı alanına giren uyuşmazlıklar,</a:t>
            </a:r>
          </a:p>
          <a:p>
            <a:pPr lvl="0" algn="just">
              <a:buClr>
                <a:schemeClr val="tx2"/>
              </a:buClr>
              <a:buFont typeface="Arial" panose="020B0604020202020204" pitchFamily="34" charset="0"/>
              <a:buChar char="•"/>
            </a:pPr>
            <a:r>
              <a:rPr lang="tr-TR" sz="2000" b="1" dirty="0">
                <a:latin typeface="Candara" panose="020E0502030303020204" pitchFamily="34" charset="0"/>
              </a:rPr>
              <a:t>İhtiyati tedbirler,</a:t>
            </a:r>
          </a:p>
          <a:p>
            <a:pPr lvl="0" algn="just">
              <a:buClr>
                <a:schemeClr val="tx2"/>
              </a:buClr>
              <a:buFont typeface="Arial" panose="020B0604020202020204" pitchFamily="34" charset="0"/>
              <a:buChar char="•"/>
            </a:pPr>
            <a:r>
              <a:rPr lang="tr-TR" sz="2000" b="1" dirty="0">
                <a:latin typeface="Candara" panose="020E0502030303020204" pitchFamily="34" charset="0"/>
              </a:rPr>
              <a:t>İhtiyati haciz,</a:t>
            </a:r>
          </a:p>
          <a:p>
            <a:pPr lvl="0" algn="just">
              <a:buClr>
                <a:schemeClr val="tx2"/>
              </a:buClr>
              <a:buFont typeface="Arial" panose="020B0604020202020204" pitchFamily="34" charset="0"/>
              <a:buChar char="•"/>
            </a:pPr>
            <a:r>
              <a:rPr lang="tr-TR" sz="2000" b="1" dirty="0">
                <a:latin typeface="Candara" panose="020E0502030303020204" pitchFamily="34" charset="0"/>
              </a:rPr>
              <a:t>Delil tespiti,</a:t>
            </a:r>
          </a:p>
          <a:p>
            <a:pPr lvl="0" algn="just">
              <a:buClr>
                <a:schemeClr val="tx2"/>
              </a:buClr>
              <a:buFont typeface="Arial" panose="020B0604020202020204" pitchFamily="34" charset="0"/>
              <a:buChar char="•"/>
            </a:pPr>
            <a:r>
              <a:rPr lang="tr-TR" sz="2000" b="1" dirty="0">
                <a:latin typeface="Candara" panose="020E0502030303020204" pitchFamily="34" charset="0"/>
              </a:rPr>
              <a:t>Aldatıcı reklam ve ilanlar,</a:t>
            </a:r>
          </a:p>
          <a:p>
            <a:pPr algn="just">
              <a:buClr>
                <a:schemeClr val="tx2"/>
              </a:buClr>
              <a:buFont typeface="Arial" panose="020B0604020202020204" pitchFamily="34" charset="0"/>
              <a:buChar char="•"/>
            </a:pPr>
            <a:r>
              <a:rPr lang="tr-TR" sz="2000" b="1" dirty="0">
                <a:latin typeface="Candara" panose="020E0502030303020204" pitchFamily="34" charset="0"/>
              </a:rPr>
              <a:t>Bir seri ayıplı malın toplatılmasına ilişkin talepler</a:t>
            </a:r>
            <a:endParaRPr lang="tr-TR" sz="1800" b="1" i="1" dirty="0">
              <a:latin typeface="Candara" panose="020E0502030303020204" pitchFamily="34" charset="0"/>
            </a:endParaRP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E6714554-2519-4777-9A40-3F343DE8F7D2}"/>
              </a:ext>
            </a:extLst>
          </p:cNvPr>
          <p:cNvSpPr>
            <a:spLocks noGrp="1"/>
          </p:cNvSpPr>
          <p:nvPr>
            <p:ph type="sldNum" sz="quarter" idx="12"/>
          </p:nvPr>
        </p:nvSpPr>
        <p:spPr/>
        <p:txBody>
          <a:bodyPr/>
          <a:lstStyle/>
          <a:p>
            <a:pPr>
              <a:defRPr/>
            </a:pPr>
            <a:fld id="{407B1238-61CB-43FF-9608-827ADFD15C26}" type="slidenum">
              <a:rPr lang="en-US" smtClean="0"/>
              <a:pPr>
                <a:defRPr/>
              </a:pPr>
              <a:t>4</a:t>
            </a:fld>
            <a:endParaRPr lang="en-US" dirty="0"/>
          </a:p>
        </p:txBody>
      </p:sp>
      <p:sp>
        <p:nvSpPr>
          <p:cNvPr id="10" name="Dikdörtgen 9"/>
          <p:cNvSpPr/>
          <p:nvPr/>
        </p:nvSpPr>
        <p:spPr>
          <a:xfrm>
            <a:off x="907614" y="1370911"/>
            <a:ext cx="7670357" cy="792088"/>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eaLnBrk="1" fontAlgn="auto" hangingPunct="1">
              <a:lnSpc>
                <a:spcPct val="80000"/>
              </a:lnSpc>
              <a:spcAft>
                <a:spcPts val="0"/>
              </a:spcAft>
              <a:buClr>
                <a:srgbClr val="FF0000"/>
              </a:buClr>
              <a:defRPr/>
            </a:pPr>
            <a:r>
              <a:rPr lang="tr-TR" sz="2400" b="1" dirty="0">
                <a:solidFill>
                  <a:srgbClr val="FF0000"/>
                </a:solidFill>
                <a:latin typeface="Candara" panose="020E0502030303020204" pitchFamily="34" charset="0"/>
              </a:rPr>
              <a:t>Tüketici hakem heyetlerine hangi konularda başvurulamaz?</a:t>
            </a:r>
          </a:p>
        </p:txBody>
      </p:sp>
    </p:spTree>
    <p:extLst>
      <p:ext uri="{BB962C8B-B14F-4D97-AF65-F5344CB8AC3E}">
        <p14:creationId xmlns:p14="http://schemas.microsoft.com/office/powerpoint/2010/main" val="24038767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1" y="4293095"/>
            <a:ext cx="5220071"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IV- Tebligat</a:t>
            </a:r>
          </a:p>
        </p:txBody>
      </p:sp>
      <p:sp>
        <p:nvSpPr>
          <p:cNvPr id="4" name="Slayt Numarası Yer Tutucusu 3">
            <a:extLst>
              <a:ext uri="{FF2B5EF4-FFF2-40B4-BE49-F238E27FC236}">
                <a16:creationId xmlns:a16="http://schemas.microsoft.com/office/drawing/2014/main" id="{079BDBCD-0354-44EF-AB94-EE23F419E330}"/>
              </a:ext>
            </a:extLst>
          </p:cNvPr>
          <p:cNvSpPr>
            <a:spLocks noGrp="1"/>
          </p:cNvSpPr>
          <p:nvPr>
            <p:ph type="sldNum" sz="quarter" idx="12"/>
          </p:nvPr>
        </p:nvSpPr>
        <p:spPr/>
        <p:txBody>
          <a:bodyPr/>
          <a:lstStyle/>
          <a:p>
            <a:pPr>
              <a:defRPr/>
            </a:pPr>
            <a:fld id="{407B1238-61CB-43FF-9608-827ADFD15C26}" type="slidenum">
              <a:rPr lang="en-US" smtClean="0"/>
              <a:pPr>
                <a:defRPr/>
              </a:pPr>
              <a:t>40</a:t>
            </a:fld>
            <a:endParaRPr lang="en-US" dirty="0"/>
          </a:p>
        </p:txBody>
      </p:sp>
      <p:sp>
        <p:nvSpPr>
          <p:cNvPr id="3" name="Metin kutusu 2">
            <a:extLst>
              <a:ext uri="{FF2B5EF4-FFF2-40B4-BE49-F238E27FC236}">
                <a16:creationId xmlns:a16="http://schemas.microsoft.com/office/drawing/2014/main" id="{49C3D1CD-E0F2-4D17-85F6-7D4C1B864F7F}"/>
              </a:ext>
            </a:extLst>
          </p:cNvPr>
          <p:cNvSpPr txBox="1"/>
          <p:nvPr/>
        </p:nvSpPr>
        <p:spPr>
          <a:xfrm>
            <a:off x="827584" y="1472864"/>
            <a:ext cx="7704856" cy="5201424"/>
          </a:xfrm>
          <a:prstGeom prst="rect">
            <a:avLst/>
          </a:prstGeom>
          <a:noFill/>
        </p:spPr>
        <p:txBody>
          <a:bodyPr wrap="square" rtlCol="0">
            <a:spAutoFit/>
          </a:bodyPr>
          <a:lstStyle/>
          <a:p>
            <a:pPr lvl="0" algn="just"/>
            <a:endParaRPr lang="tr-TR" sz="1800" dirty="0">
              <a:solidFill>
                <a:schemeClr val="accent6">
                  <a:lumMod val="75000"/>
                </a:schemeClr>
              </a:solidFill>
              <a:latin typeface="Candara" panose="020E0502030303020204" pitchFamily="34" charset="0"/>
            </a:endParaRPr>
          </a:p>
          <a:p>
            <a:pPr lvl="0" algn="just"/>
            <a:endParaRPr lang="tr-TR" sz="1800" dirty="0">
              <a:solidFill>
                <a:schemeClr val="accent6">
                  <a:lumMod val="75000"/>
                </a:schemeClr>
              </a:solidFill>
              <a:latin typeface="Candara" panose="020E0502030303020204" pitchFamily="34" charset="0"/>
            </a:endParaRPr>
          </a:p>
          <a:p>
            <a:pPr lvl="0" algn="just"/>
            <a:endParaRPr lang="tr-TR" sz="1800" dirty="0">
              <a:solidFill>
                <a:schemeClr val="accent6">
                  <a:lumMod val="75000"/>
                </a:schemeClr>
              </a:solidFill>
              <a:latin typeface="Candara" panose="020E0502030303020204" pitchFamily="34" charset="0"/>
            </a:endParaRPr>
          </a:p>
          <a:p>
            <a:pPr marL="285750" lvl="0" indent="-285750" algn="just">
              <a:buFont typeface="Arial" panose="020B0604020202020204" pitchFamily="34" charset="0"/>
              <a:buChar char="•"/>
            </a:pPr>
            <a:endParaRPr lang="tr-TR" sz="1800" dirty="0">
              <a:solidFill>
                <a:schemeClr val="accent6">
                  <a:lumMod val="75000"/>
                </a:schemeClr>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Tüketici Hakem Heyetleri Yönetmeliği’nin 25. maddesinde hakem heyeti kararlarının tebliği hususu düzenlenmiştir ve hangi kararları tebliğ edilmesi gerektiği ya da hangi kararların tebliğ edilmesine gerek bulunmadığı hakkında herhangi bir ayrım yapılmamıştır.</a:t>
            </a:r>
          </a:p>
          <a:p>
            <a:pPr marL="285750" indent="-285750" algn="just">
              <a:buFont typeface="Arial" panose="020B0604020202020204" pitchFamily="34" charset="0"/>
              <a:buChar char="•"/>
            </a:pPr>
            <a:endParaRPr lang="tr-TR" sz="2000" b="1" dirty="0">
              <a:solidFill>
                <a:schemeClr val="tx2"/>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Ayrıca, Yönetmeliğin 31. maddesinde uyuşmazlığın konusuz kalması nedeniyle karar verilmesine yer olmadığına karar verilmesi hallerinde tebligat ve bilirkişi ücretlerinin Bakanlıkça karşılanacağı açıkça düzenlenmiştir.</a:t>
            </a:r>
          </a:p>
          <a:p>
            <a:pPr marL="285750" indent="-285750" algn="just">
              <a:buFont typeface="Arial" panose="020B0604020202020204" pitchFamily="34" charset="0"/>
              <a:buChar char="•"/>
            </a:pPr>
            <a:endParaRPr lang="tr-TR" sz="2000" b="1" dirty="0">
              <a:solidFill>
                <a:schemeClr val="tx2"/>
              </a:solidFill>
              <a:latin typeface="Candara" panose="020E0502030303020204" pitchFamily="34" charset="0"/>
            </a:endParaRPr>
          </a:p>
          <a:p>
            <a:pPr marL="285750" indent="-285750" algn="just">
              <a:buFont typeface="Arial" panose="020B0604020202020204" pitchFamily="34" charset="0"/>
              <a:buChar char="•"/>
            </a:pPr>
            <a:r>
              <a:rPr lang="tr-TR" sz="2000" b="1" dirty="0">
                <a:solidFill>
                  <a:schemeClr val="tx2"/>
                </a:solidFill>
                <a:latin typeface="Candara" panose="020E0502030303020204" pitchFamily="34" charset="0"/>
              </a:rPr>
              <a:t>Diğer taraftan, hakem heyetlerince verilen kararların taraflara elden ve imza karşılığı tebliğ edilmesinin de mümkün olduğu değerlendirilmektedir.</a:t>
            </a:r>
          </a:p>
        </p:txBody>
      </p:sp>
      <p:pic>
        <p:nvPicPr>
          <p:cNvPr id="8" name="Resim 7">
            <a:extLst>
              <a:ext uri="{FF2B5EF4-FFF2-40B4-BE49-F238E27FC236}">
                <a16:creationId xmlns:a16="http://schemas.microsoft.com/office/drawing/2014/main" id="{6981E28C-0EF7-4BB9-A93A-D6407F7F6EF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9" name="Dikdörtgen 8"/>
          <p:cNvSpPr/>
          <p:nvPr/>
        </p:nvSpPr>
        <p:spPr>
          <a:xfrm>
            <a:off x="827584" y="1429297"/>
            <a:ext cx="7622504" cy="1135608"/>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a:r>
              <a:rPr lang="tr-TR" sz="2200" b="1" dirty="0">
                <a:solidFill>
                  <a:srgbClr val="FF0000"/>
                </a:solidFill>
                <a:latin typeface="Candara" panose="020E0502030303020204" pitchFamily="34" charset="0"/>
              </a:rPr>
              <a:t>Uzlaşma sağlanan dosyalarda verilen kararların kamu kaynaklarının etkin kullanımı adına tebliğe çıkartılmaması mümkün müdür?</a:t>
            </a:r>
            <a:endParaRPr lang="tr-TR" sz="2200" b="1" dirty="0">
              <a:solidFill>
                <a:schemeClr val="accent6">
                  <a:lumMod val="75000"/>
                </a:schemeClr>
              </a:solidFill>
              <a:latin typeface="Candara" panose="020E0502030303020204" pitchFamily="34" charset="0"/>
            </a:endParaRPr>
          </a:p>
        </p:txBody>
      </p:sp>
    </p:spTree>
    <p:extLst>
      <p:ext uri="{BB962C8B-B14F-4D97-AF65-F5344CB8AC3E}">
        <p14:creationId xmlns:p14="http://schemas.microsoft.com/office/powerpoint/2010/main" val="22007652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9" name="Rectangle 4"/>
          <p:cNvSpPr>
            <a:spLocks noChangeArrowheads="1"/>
          </p:cNvSpPr>
          <p:nvPr/>
        </p:nvSpPr>
        <p:spPr bwMode="auto">
          <a:xfrm>
            <a:off x="536575" y="2644775"/>
            <a:ext cx="8229600" cy="4267200"/>
          </a:xfrm>
          <a:prstGeom prst="rect">
            <a:avLst/>
          </a:prstGeom>
          <a:noFill/>
          <a:ln>
            <a:noFill/>
          </a:ln>
          <a:extLst/>
        </p:spPr>
        <p:txBody>
          <a:bodyPr/>
          <a:lstStyle/>
          <a:p>
            <a:pPr marL="309563" indent="-309563" algn="ctr" defTabSz="827088">
              <a:lnSpc>
                <a:spcPct val="80000"/>
              </a:lnSpc>
              <a:spcBef>
                <a:spcPct val="20000"/>
              </a:spcBef>
              <a:defRPr/>
            </a:pPr>
            <a:endParaRPr lang="tr-TR" b="1" dirty="0">
              <a:solidFill>
                <a:srgbClr val="3333CC"/>
              </a:solidFill>
              <a:latin typeface="Comic Sans MS" pitchFamily="66" charset="0"/>
            </a:endParaRPr>
          </a:p>
          <a:p>
            <a:pPr marL="309563" indent="-309563" algn="ctr" defTabSz="827088">
              <a:lnSpc>
                <a:spcPct val="80000"/>
              </a:lnSpc>
              <a:spcBef>
                <a:spcPct val="20000"/>
              </a:spcBef>
              <a:defRPr/>
            </a:pPr>
            <a:r>
              <a:rPr lang="tr-TR" b="1" dirty="0">
                <a:solidFill>
                  <a:srgbClr val="073E87"/>
                </a:solidFill>
                <a:effectLst>
                  <a:outerShdw blurRad="38100" dist="38100" dir="2700000" algn="tl">
                    <a:srgbClr val="000000">
                      <a:alpha val="43137"/>
                    </a:srgbClr>
                  </a:outerShdw>
                </a:effectLst>
                <a:latin typeface="Candara"/>
              </a:rPr>
              <a:t>TEŞEKKÜRLER…</a:t>
            </a:r>
          </a:p>
          <a:p>
            <a:pPr marL="309563" indent="-309563" algn="ctr" defTabSz="827088">
              <a:lnSpc>
                <a:spcPct val="80000"/>
              </a:lnSpc>
              <a:spcBef>
                <a:spcPct val="20000"/>
              </a:spcBef>
              <a:defRPr/>
            </a:pPr>
            <a:endParaRPr lang="tr-TR" sz="2400" b="1" dirty="0">
              <a:solidFill>
                <a:srgbClr val="FF0000"/>
              </a:solidFill>
              <a:latin typeface="Comic Sans MS" pitchFamily="66" charset="0"/>
            </a:endParaRPr>
          </a:p>
          <a:p>
            <a:pPr marL="309563" indent="-309563" algn="ctr" defTabSz="827088">
              <a:lnSpc>
                <a:spcPct val="80000"/>
              </a:lnSpc>
              <a:spcBef>
                <a:spcPct val="20000"/>
              </a:spcBef>
              <a:defRPr/>
            </a:pPr>
            <a:endParaRPr lang="tr-TR" sz="2400" b="1" dirty="0">
              <a:solidFill>
                <a:srgbClr val="3333CC"/>
              </a:solidFill>
              <a:latin typeface="Comic Sans MS" pitchFamily="66" charset="0"/>
            </a:endParaRPr>
          </a:p>
          <a:p>
            <a:pPr marL="309563" indent="-309563" algn="ctr" defTabSz="827088">
              <a:lnSpc>
                <a:spcPct val="80000"/>
              </a:lnSpc>
              <a:spcBef>
                <a:spcPct val="20000"/>
              </a:spcBef>
              <a:defRPr/>
            </a:pPr>
            <a:endParaRPr lang="tr-TR" sz="2400" b="1" dirty="0">
              <a:solidFill>
                <a:srgbClr val="3333CC"/>
              </a:solidFill>
              <a:latin typeface="Comic Sans MS" pitchFamily="66" charset="0"/>
            </a:endParaRPr>
          </a:p>
          <a:p>
            <a:pPr marL="309563" indent="-309563" algn="ctr" defTabSz="827088">
              <a:lnSpc>
                <a:spcPct val="80000"/>
              </a:lnSpc>
              <a:spcBef>
                <a:spcPct val="20000"/>
              </a:spcBef>
              <a:defRPr/>
            </a:pPr>
            <a:endParaRPr lang="tr-TR" sz="2400" b="1" dirty="0">
              <a:solidFill>
                <a:srgbClr val="3333CC"/>
              </a:solidFill>
              <a:latin typeface="Comic Sans MS" pitchFamily="66" charset="0"/>
            </a:endParaRPr>
          </a:p>
        </p:txBody>
      </p:sp>
      <p:sp>
        <p:nvSpPr>
          <p:cNvPr id="3" name="Slayt Numarası Yer Tutucusu 2">
            <a:extLst>
              <a:ext uri="{FF2B5EF4-FFF2-40B4-BE49-F238E27FC236}">
                <a16:creationId xmlns:a16="http://schemas.microsoft.com/office/drawing/2014/main" id="{51D3ABB4-B2C1-46F4-BCAC-93A62D4884AA}"/>
              </a:ext>
            </a:extLst>
          </p:cNvPr>
          <p:cNvSpPr>
            <a:spLocks noGrp="1"/>
          </p:cNvSpPr>
          <p:nvPr>
            <p:ph type="sldNum" sz="quarter" idx="12"/>
          </p:nvPr>
        </p:nvSpPr>
        <p:spPr/>
        <p:txBody>
          <a:bodyPr/>
          <a:lstStyle/>
          <a:p>
            <a:pPr>
              <a:defRPr/>
            </a:pPr>
            <a:fld id="{407B1238-61CB-43FF-9608-827ADFD15C26}" type="slidenum">
              <a:rPr lang="en-US" smtClean="0"/>
              <a:pPr>
                <a:defRPr/>
              </a:pPr>
              <a:t>41</a:t>
            </a:fld>
            <a:endParaRPr lang="en-US" dirty="0"/>
          </a:p>
        </p:txBody>
      </p:sp>
    </p:spTree>
    <p:extLst>
      <p:ext uri="{BB962C8B-B14F-4D97-AF65-F5344CB8AC3E}">
        <p14:creationId xmlns:p14="http://schemas.microsoft.com/office/powerpoint/2010/main" val="1388585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 Tüketici Hakem Heyetlerine Başvuru</a:t>
            </a:r>
          </a:p>
        </p:txBody>
      </p:sp>
      <p:sp>
        <p:nvSpPr>
          <p:cNvPr id="8" name="2 İçerik Yer Tutucusu"/>
          <p:cNvSpPr txBox="1">
            <a:spLocks/>
          </p:cNvSpPr>
          <p:nvPr/>
        </p:nvSpPr>
        <p:spPr bwMode="auto">
          <a:xfrm>
            <a:off x="899592" y="1160678"/>
            <a:ext cx="7895158" cy="54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88900" marR="0" lvl="0" indent="-88900" algn="l"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kumimoji="0" lang="tr-TR" sz="1800" i="0" u="none" strike="noStrike" kern="1200" cap="none" spc="0" normalizeH="0" baseline="0" noProof="0" dirty="0">
              <a:ln>
                <a:noFill/>
              </a:ln>
              <a:solidFill>
                <a:srgbClr val="073E87"/>
              </a:solidFill>
              <a:effectLst/>
              <a:uLnTx/>
              <a:uFillTx/>
              <a:latin typeface="Candara" panose="020E0502030303020204" pitchFamily="34" charset="0"/>
            </a:endParaRPr>
          </a:p>
          <a:p>
            <a:pPr marL="0" indent="0" algn="just" eaLnBrk="1" fontAlgn="auto" hangingPunct="1">
              <a:spcBef>
                <a:spcPts val="0"/>
              </a:spcBef>
              <a:spcAft>
                <a:spcPts val="0"/>
              </a:spcAft>
              <a:buClr>
                <a:srgbClr val="FF0000"/>
              </a:buClr>
              <a:buNone/>
              <a:defRPr/>
            </a:pPr>
            <a:endParaRPr kumimoji="0" lang="tr-TR" sz="1800" i="0" u="none" strike="noStrike" kern="1200" cap="none" spc="0" normalizeH="0" noProof="0" dirty="0">
              <a:ln>
                <a:noFill/>
              </a:ln>
              <a:solidFill>
                <a:schemeClr val="tx1"/>
              </a:solidFill>
              <a:effectLst/>
              <a:uLnTx/>
              <a:uFillTx/>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1800" baseline="0" dirty="0">
              <a:solidFill>
                <a:schemeClr val="tx1"/>
              </a:solidFill>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1800" dirty="0">
              <a:solidFill>
                <a:schemeClr val="accent1"/>
              </a:solidFill>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1800" dirty="0">
              <a:solidFill>
                <a:schemeClr val="accent1"/>
              </a:solidFill>
              <a:latin typeface="Candara" panose="020E0502030303020204" pitchFamily="34" charset="0"/>
            </a:endParaRPr>
          </a:p>
          <a:p>
            <a:pPr algn="just" eaLnBrk="1" fontAlgn="auto" hangingPunct="1">
              <a:spcBef>
                <a:spcPts val="0"/>
              </a:spcBef>
              <a:spcAft>
                <a:spcPts val="0"/>
              </a:spcAft>
              <a:buClr>
                <a:schemeClr val="tx2"/>
              </a:buClr>
              <a:buFont typeface="Arial" panose="020B0604020202020204" pitchFamily="34" charset="0"/>
              <a:buChar char="•"/>
              <a:defRPr/>
            </a:pPr>
            <a:r>
              <a:rPr lang="tr-TR" sz="2000" b="1" dirty="0">
                <a:latin typeface="Candara" panose="020E0502030303020204" pitchFamily="34" charset="0"/>
              </a:rPr>
              <a:t>Hakem heyetlerine başvurular bakımından mevzuatta alt sınır bulunmadığından 6502 sayılı Kanun ve Tüketici Hakem Heyetleri Yönetmeliği ilgili maddeleri uyarınca, hakem heyetlerinin görev ve yetki alanına giren başvuruların gereği yapılmak üzere kabul edilmesi zorunludur.</a:t>
            </a:r>
          </a:p>
          <a:p>
            <a:pPr algn="just" eaLnBrk="1" fontAlgn="auto" hangingPunct="1">
              <a:spcBef>
                <a:spcPts val="0"/>
              </a:spcBef>
              <a:spcAft>
                <a:spcPts val="0"/>
              </a:spcAft>
              <a:buClr>
                <a:srgbClr val="31B6FD"/>
              </a:buClr>
              <a:buFont typeface="Arial" panose="020B0604020202020204" pitchFamily="34" charset="0"/>
              <a:buChar char="•"/>
              <a:defRPr/>
            </a:pPr>
            <a:endParaRPr lang="tr-TR" sz="2000" b="1" dirty="0">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1800" dirty="0">
              <a:solidFill>
                <a:schemeClr val="tx1"/>
              </a:solidFill>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kumimoji="0" lang="tr-TR" sz="1800" i="0" u="none" strike="noStrike" kern="1200" cap="none" spc="0" normalizeH="0" baseline="0" noProof="0" dirty="0">
              <a:ln>
                <a:noFill/>
              </a:ln>
              <a:solidFill>
                <a:schemeClr val="tx1"/>
              </a:solidFill>
              <a:effectLst/>
              <a:uLnTx/>
              <a:uFillTx/>
              <a:latin typeface="Candara" panose="020E0502030303020204" pitchFamily="34" charset="0"/>
            </a:endParaRPr>
          </a:p>
          <a:p>
            <a:pPr marL="0" indent="0" algn="just" eaLnBrk="1" fontAlgn="auto" hangingPunct="1">
              <a:spcBef>
                <a:spcPts val="0"/>
              </a:spcBef>
              <a:spcAft>
                <a:spcPts val="0"/>
              </a:spcAft>
              <a:buClr>
                <a:srgbClr val="31B6FD"/>
              </a:buClr>
              <a:buNone/>
              <a:defRPr/>
            </a:pPr>
            <a:endParaRPr kumimoji="0" lang="tr-TR" sz="1800" i="0" u="none" strike="noStrike" kern="1200" cap="none" spc="0" normalizeH="0" baseline="0" noProof="0" dirty="0">
              <a:ln>
                <a:noFill/>
              </a:ln>
              <a:solidFill>
                <a:schemeClr val="tx1"/>
              </a:solidFill>
              <a:effectLst/>
              <a:uLnTx/>
              <a:uFillTx/>
              <a:latin typeface="Candara" panose="020E0502030303020204" pitchFamily="34" charset="0"/>
            </a:endParaRP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776F15E9-0BF0-4A73-8278-2EBBA039A6B6}"/>
              </a:ext>
            </a:extLst>
          </p:cNvPr>
          <p:cNvSpPr>
            <a:spLocks noGrp="1"/>
          </p:cNvSpPr>
          <p:nvPr>
            <p:ph type="sldNum" sz="quarter" idx="12"/>
          </p:nvPr>
        </p:nvSpPr>
        <p:spPr/>
        <p:txBody>
          <a:bodyPr/>
          <a:lstStyle/>
          <a:p>
            <a:pPr>
              <a:defRPr/>
            </a:pPr>
            <a:fld id="{407B1238-61CB-43FF-9608-827ADFD15C26}" type="slidenum">
              <a:rPr lang="en-US" smtClean="0"/>
              <a:pPr>
                <a:defRPr/>
              </a:pPr>
              <a:t>5</a:t>
            </a:fld>
            <a:endParaRPr lang="en-US" dirty="0"/>
          </a:p>
        </p:txBody>
      </p:sp>
      <p:sp>
        <p:nvSpPr>
          <p:cNvPr id="10" name="Dikdörtgen 9"/>
          <p:cNvSpPr/>
          <p:nvPr/>
        </p:nvSpPr>
        <p:spPr>
          <a:xfrm>
            <a:off x="1003273" y="1334447"/>
            <a:ext cx="7687796" cy="936104"/>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eaLnBrk="1" fontAlgn="auto" hangingPunct="1">
              <a:spcBef>
                <a:spcPts val="0"/>
              </a:spcBef>
              <a:spcAft>
                <a:spcPts val="0"/>
              </a:spcAft>
              <a:buClr>
                <a:srgbClr val="FF0000"/>
              </a:buClr>
              <a:defRPr/>
            </a:pPr>
            <a:r>
              <a:rPr lang="tr-TR" sz="2200" b="1" dirty="0">
                <a:solidFill>
                  <a:srgbClr val="FF0000"/>
                </a:solidFill>
                <a:latin typeface="Candara" panose="020E0502030303020204" pitchFamily="34" charset="0"/>
              </a:rPr>
              <a:t>Başvuru değerinin 10 TL, 20 TL gibi düşük tutarlarda olması durumunda hangi yollar izlenebilir?</a:t>
            </a:r>
          </a:p>
        </p:txBody>
      </p:sp>
    </p:spTree>
    <p:extLst>
      <p:ext uri="{BB962C8B-B14F-4D97-AF65-F5344CB8AC3E}">
        <p14:creationId xmlns:p14="http://schemas.microsoft.com/office/powerpoint/2010/main" val="1414197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 Tüketici Hakem Heyetlerine Başvuru</a:t>
            </a:r>
          </a:p>
        </p:txBody>
      </p:sp>
      <p:sp>
        <p:nvSpPr>
          <p:cNvPr id="8" name="2 İçerik Yer Tutucusu"/>
          <p:cNvSpPr txBox="1">
            <a:spLocks/>
          </p:cNvSpPr>
          <p:nvPr/>
        </p:nvSpPr>
        <p:spPr bwMode="auto">
          <a:xfrm>
            <a:off x="899592" y="1160678"/>
            <a:ext cx="7895158" cy="542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88900" marR="0" lvl="0" indent="-88900" algn="l"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kumimoji="0" lang="tr-TR" sz="2000" b="1" i="0" u="none" strike="noStrike" kern="1200" cap="none" spc="0" normalizeH="0" baseline="0" noProof="0" dirty="0">
              <a:ln>
                <a:noFill/>
              </a:ln>
              <a:effectLst/>
              <a:uLnTx/>
              <a:uFillTx/>
              <a:latin typeface="Candara" panose="020E0502030303020204" pitchFamily="34" charset="0"/>
            </a:endParaRPr>
          </a:p>
          <a:p>
            <a:pPr marL="0" indent="0" algn="just" eaLnBrk="1" fontAlgn="auto" hangingPunct="1">
              <a:spcBef>
                <a:spcPts val="0"/>
              </a:spcBef>
              <a:spcAft>
                <a:spcPts val="0"/>
              </a:spcAft>
              <a:buClr>
                <a:srgbClr val="FF0000"/>
              </a:buClr>
              <a:buNone/>
              <a:defRPr/>
            </a:pPr>
            <a:endParaRPr kumimoji="0" lang="tr-TR" sz="2000" b="1" i="0" u="none" strike="noStrike" kern="1200" cap="none" spc="0" normalizeH="0" noProof="0" dirty="0">
              <a:ln>
                <a:noFill/>
              </a:ln>
              <a:effectLst/>
              <a:uLnTx/>
              <a:uFillTx/>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2000" b="1" baseline="0" dirty="0">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2000" b="1" dirty="0">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2000" b="1" dirty="0">
              <a:latin typeface="Candara" panose="020E0502030303020204" pitchFamily="34" charset="0"/>
            </a:endParaRPr>
          </a:p>
          <a:p>
            <a:pPr algn="just" eaLnBrk="1" fontAlgn="auto" hangingPunct="1">
              <a:spcBef>
                <a:spcPts val="0"/>
              </a:spcBef>
              <a:spcAft>
                <a:spcPts val="0"/>
              </a:spcAft>
              <a:buClr>
                <a:schemeClr val="tx2"/>
              </a:buClr>
              <a:buFont typeface="Arial" panose="020B0604020202020204" pitchFamily="34" charset="0"/>
              <a:buChar char="•"/>
              <a:defRPr/>
            </a:pPr>
            <a:r>
              <a:rPr lang="tr-TR" sz="2000" b="1" dirty="0">
                <a:latin typeface="Candara" panose="020E0502030303020204" pitchFamily="34" charset="0"/>
              </a:rPr>
              <a:t>Tüketici Hakem Heyetleri Yönetmeliği’nin 6/3 maddesinde, «</a:t>
            </a:r>
            <a:r>
              <a:rPr lang="tr-TR" sz="2000" b="1" i="1" dirty="0">
                <a:latin typeface="Candara" panose="020E0502030303020204" pitchFamily="34" charset="0"/>
              </a:rPr>
              <a:t>Başvurunun, tek bir uyuşmazlıkla ilgili olması ve uyuşmazlık konusunun bu maddede belirtilen parasal sınırları aşması halinde, sınırları aşan kısımdan feragat edilerek tüketici hakem heyetine başvuru yapılabilir. Parasal sınırları aşan kısım için tekrar tüketici hakem heyetine başvuru yapılamaz» düzenlemesi bulunmaktadır.</a:t>
            </a:r>
          </a:p>
          <a:p>
            <a:pPr algn="just" eaLnBrk="1" fontAlgn="auto" hangingPunct="1">
              <a:spcBef>
                <a:spcPts val="0"/>
              </a:spcBef>
              <a:spcAft>
                <a:spcPts val="0"/>
              </a:spcAft>
              <a:buClr>
                <a:schemeClr val="tx2"/>
              </a:buClr>
              <a:buFont typeface="Arial" panose="020B0604020202020204" pitchFamily="34" charset="0"/>
              <a:buChar char="•"/>
              <a:defRPr/>
            </a:pPr>
            <a:endParaRPr lang="tr-TR" sz="2000" b="1" i="1" dirty="0">
              <a:latin typeface="Candara" panose="020E0502030303020204" pitchFamily="34" charset="0"/>
            </a:endParaRPr>
          </a:p>
          <a:p>
            <a:pPr algn="just" eaLnBrk="1" fontAlgn="auto" hangingPunct="1">
              <a:spcBef>
                <a:spcPts val="0"/>
              </a:spcBef>
              <a:spcAft>
                <a:spcPts val="0"/>
              </a:spcAft>
              <a:buClr>
                <a:schemeClr val="tx2"/>
              </a:buClr>
              <a:buFont typeface="Arial" panose="020B0604020202020204" pitchFamily="34" charset="0"/>
              <a:buChar char="•"/>
              <a:defRPr/>
            </a:pPr>
            <a:r>
              <a:rPr lang="tr-TR" sz="2000" b="1" i="1" dirty="0">
                <a:latin typeface="Candara" panose="020E0502030303020204" pitchFamily="34" charset="0"/>
              </a:rPr>
              <a:t>Bu doğrultuda, hakem heyeti sınırını aşan kısımdan feragat edilerek başvurulabilir. </a:t>
            </a:r>
          </a:p>
          <a:p>
            <a:pPr algn="just" eaLnBrk="1" fontAlgn="auto" hangingPunct="1">
              <a:spcBef>
                <a:spcPts val="0"/>
              </a:spcBef>
              <a:spcAft>
                <a:spcPts val="0"/>
              </a:spcAft>
              <a:buClr>
                <a:srgbClr val="31B6FD"/>
              </a:buClr>
              <a:buFont typeface="Arial" panose="020B0604020202020204" pitchFamily="34" charset="0"/>
              <a:buChar char="•"/>
              <a:defRPr/>
            </a:pPr>
            <a:endParaRPr lang="tr-TR" sz="2000" b="1" dirty="0">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2000" b="1" dirty="0">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kumimoji="0" lang="tr-TR" sz="2000" b="1" i="0" u="none" strike="noStrike" kern="1200" cap="none" spc="0" normalizeH="0" baseline="0" noProof="0" dirty="0">
              <a:ln>
                <a:noFill/>
              </a:ln>
              <a:effectLst/>
              <a:uLnTx/>
              <a:uFillTx/>
              <a:latin typeface="Candara" panose="020E0502030303020204" pitchFamily="34" charset="0"/>
            </a:endParaRPr>
          </a:p>
          <a:p>
            <a:pPr marL="0" indent="0" algn="just" eaLnBrk="1" fontAlgn="auto" hangingPunct="1">
              <a:spcBef>
                <a:spcPts val="0"/>
              </a:spcBef>
              <a:spcAft>
                <a:spcPts val="0"/>
              </a:spcAft>
              <a:buClr>
                <a:srgbClr val="31B6FD"/>
              </a:buClr>
              <a:buNone/>
              <a:defRPr/>
            </a:pPr>
            <a:endParaRPr kumimoji="0" lang="tr-TR" sz="2000" b="1" i="0" u="none" strike="noStrike" kern="1200" cap="none" spc="0" normalizeH="0" baseline="0" noProof="0" dirty="0">
              <a:ln>
                <a:noFill/>
              </a:ln>
              <a:effectLst/>
              <a:uLnTx/>
              <a:uFillTx/>
              <a:latin typeface="Candara" panose="020E0502030303020204" pitchFamily="34" charset="0"/>
            </a:endParaRP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776F15E9-0BF0-4A73-8278-2EBBA039A6B6}"/>
              </a:ext>
            </a:extLst>
          </p:cNvPr>
          <p:cNvSpPr>
            <a:spLocks noGrp="1"/>
          </p:cNvSpPr>
          <p:nvPr>
            <p:ph type="sldNum" sz="quarter" idx="12"/>
          </p:nvPr>
        </p:nvSpPr>
        <p:spPr/>
        <p:txBody>
          <a:bodyPr/>
          <a:lstStyle/>
          <a:p>
            <a:pPr>
              <a:defRPr/>
            </a:pPr>
            <a:fld id="{407B1238-61CB-43FF-9608-827ADFD15C26}" type="slidenum">
              <a:rPr lang="en-US" smtClean="0"/>
              <a:pPr>
                <a:defRPr/>
              </a:pPr>
              <a:t>6</a:t>
            </a:fld>
            <a:endParaRPr lang="en-US" dirty="0"/>
          </a:p>
        </p:txBody>
      </p:sp>
      <p:sp>
        <p:nvSpPr>
          <p:cNvPr id="10" name="Dikdörtgen 9"/>
          <p:cNvSpPr/>
          <p:nvPr/>
        </p:nvSpPr>
        <p:spPr>
          <a:xfrm>
            <a:off x="1003273" y="1334447"/>
            <a:ext cx="7687796" cy="936104"/>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eaLnBrk="1" fontAlgn="auto" hangingPunct="1">
              <a:spcBef>
                <a:spcPts val="0"/>
              </a:spcBef>
              <a:spcAft>
                <a:spcPts val="0"/>
              </a:spcAft>
              <a:buClr>
                <a:srgbClr val="FF0000"/>
              </a:buClr>
              <a:defRPr/>
            </a:pPr>
            <a:r>
              <a:rPr lang="tr-TR" sz="2200" b="1" dirty="0">
                <a:solidFill>
                  <a:srgbClr val="FF0000"/>
                </a:solidFill>
                <a:latin typeface="Candara" panose="020E0502030303020204" pitchFamily="34" charset="0"/>
              </a:rPr>
              <a:t>Tüketici hakem heyetine, üst limiti geçen tutarda bir uyuşmazlık hakkında başvurulabilir mi?</a:t>
            </a:r>
          </a:p>
        </p:txBody>
      </p:sp>
    </p:spTree>
    <p:extLst>
      <p:ext uri="{BB962C8B-B14F-4D97-AF65-F5344CB8AC3E}">
        <p14:creationId xmlns:p14="http://schemas.microsoft.com/office/powerpoint/2010/main" val="172289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1"/>
            <a:ext cx="7518400" cy="525577"/>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 Tüketici Hakem Heyetlerine Başvuru </a:t>
            </a:r>
          </a:p>
        </p:txBody>
      </p:sp>
      <p:sp>
        <p:nvSpPr>
          <p:cNvPr id="8" name="2 İçerik Yer Tutucusu"/>
          <p:cNvSpPr txBox="1">
            <a:spLocks/>
          </p:cNvSpPr>
          <p:nvPr/>
        </p:nvSpPr>
        <p:spPr bwMode="auto">
          <a:xfrm>
            <a:off x="683568" y="1232994"/>
            <a:ext cx="8136904" cy="5517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88900" marR="0" lvl="0" indent="-88900" algn="l"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kumimoji="0" lang="tr-TR" sz="2000" b="1" i="0" u="none" strike="noStrike" kern="1200" cap="none" spc="0" normalizeH="0" baseline="0" noProof="0" dirty="0">
              <a:ln>
                <a:noFill/>
              </a:ln>
              <a:solidFill>
                <a:srgbClr val="073E87"/>
              </a:solidFill>
              <a:effectLst/>
              <a:uLnTx/>
              <a:uFillTx/>
              <a:latin typeface="Candara" panose="020E0502030303020204" pitchFamily="34" charset="0"/>
            </a:endParaRPr>
          </a:p>
          <a:p>
            <a:pPr marL="179388" marR="0" lvl="0" indent="0" algn="just" defTabSz="914400" rtl="0" eaLnBrk="1" fontAlgn="auto" latinLnBrk="0" hangingPunct="1">
              <a:lnSpc>
                <a:spcPct val="80000"/>
              </a:lnSpc>
              <a:spcBef>
                <a:spcPct val="20000"/>
              </a:spcBef>
              <a:spcAft>
                <a:spcPts val="0"/>
              </a:spcAft>
              <a:buClr>
                <a:srgbClr val="31B6FD"/>
              </a:buClr>
              <a:buSzPct val="100000"/>
              <a:buNone/>
              <a:tabLst/>
              <a:defRPr/>
            </a:pPr>
            <a:endParaRPr kumimoji="0" lang="tr-TR" sz="2000" i="0" u="none" strike="noStrike" kern="1200" cap="none" spc="0" normalizeH="0" baseline="0" noProof="0" dirty="0">
              <a:ln>
                <a:noFill/>
              </a:ln>
              <a:solidFill>
                <a:srgbClr val="FF0000"/>
              </a:solidFill>
              <a:effectLst/>
              <a:uLnTx/>
              <a:uFillTx/>
              <a:latin typeface="Candara" panose="020E0502030303020204" pitchFamily="34" charset="0"/>
            </a:endParaRPr>
          </a:p>
          <a:p>
            <a:pPr marL="268288" marR="0" lvl="0" indent="-88900" algn="just"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kumimoji="0" lang="tr-TR" sz="2000" i="0" u="none" strike="noStrike" kern="1200" cap="none" spc="0" normalizeH="0" baseline="0" noProof="0" dirty="0">
              <a:ln>
                <a:noFill/>
              </a:ln>
              <a:solidFill>
                <a:srgbClr val="073E87"/>
              </a:solidFill>
              <a:effectLst/>
              <a:uLnTx/>
              <a:uFillTx/>
              <a:latin typeface="Candara" panose="020E0502030303020204" pitchFamily="34" charset="0"/>
            </a:endParaRPr>
          </a:p>
          <a:p>
            <a:pPr marL="268288" marR="0" lvl="0" indent="-88900" algn="just"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kumimoji="0" lang="tr-TR" sz="2000" i="0" u="none" strike="noStrike" kern="1200" cap="none" spc="0" normalizeH="0" baseline="0" noProof="0" dirty="0">
              <a:ln>
                <a:noFill/>
              </a:ln>
              <a:solidFill>
                <a:srgbClr val="073E87"/>
              </a:solidFill>
              <a:effectLst/>
              <a:uLnTx/>
              <a:uFillTx/>
              <a:latin typeface="Candara" panose="020E0502030303020204" pitchFamily="34" charset="0"/>
            </a:endParaRPr>
          </a:p>
          <a:p>
            <a:pPr marL="465138" indent="-285750" algn="just" eaLnBrk="1" fontAlgn="auto" hangingPunct="1">
              <a:lnSpc>
                <a:spcPct val="80000"/>
              </a:lnSpc>
              <a:spcAft>
                <a:spcPts val="0"/>
              </a:spcAft>
              <a:buClr>
                <a:schemeClr val="tx2"/>
              </a:buClr>
              <a:buFont typeface="Arial" panose="020B0604020202020204" pitchFamily="34" charset="0"/>
              <a:buChar char="•"/>
              <a:defRPr/>
            </a:pPr>
            <a:r>
              <a:rPr kumimoji="0" lang="tr-TR" sz="2000" b="1" i="0" u="none" strike="noStrike" kern="1200" cap="none" spc="0" normalizeH="0" baseline="0" noProof="0" dirty="0">
                <a:ln>
                  <a:noFill/>
                </a:ln>
                <a:effectLst/>
                <a:uLnTx/>
                <a:uFillTx/>
                <a:latin typeface="Candara" panose="020E0502030303020204" pitchFamily="34" charset="0"/>
              </a:rPr>
              <a:t> </a:t>
            </a:r>
            <a:r>
              <a:rPr lang="tr-TR" sz="2000" b="1" i="1" dirty="0">
                <a:latin typeface="Candara" panose="020E0502030303020204" pitchFamily="34" charset="0"/>
              </a:rPr>
              <a:t>7063 sayılı Bazı Kanunlarda Değişiklik Yapılmasına Dair Kanun ile 6502 sayılı Kanun’un 68/1 maddesinde değişiklik yapılmıştır (20.12.2017-</a:t>
            </a:r>
            <a:r>
              <a:rPr lang="tr-TR" sz="2000" b="1" dirty="0">
                <a:latin typeface="Candara" panose="020E0502030303020204" pitchFamily="34" charset="0"/>
              </a:rPr>
              <a:t>30276 </a:t>
            </a:r>
            <a:r>
              <a:rPr lang="tr-TR" sz="2000" b="1" i="1" dirty="0">
                <a:latin typeface="Candara" panose="020E0502030303020204" pitchFamily="34" charset="0"/>
              </a:rPr>
              <a:t>R.G.) ;</a:t>
            </a:r>
          </a:p>
          <a:p>
            <a:pPr marL="465138" indent="-285750" algn="just" eaLnBrk="1" fontAlgn="auto" hangingPunct="1">
              <a:lnSpc>
                <a:spcPct val="80000"/>
              </a:lnSpc>
              <a:spcAft>
                <a:spcPts val="0"/>
              </a:spcAft>
              <a:buClr>
                <a:schemeClr val="tx2"/>
              </a:buClr>
              <a:buFont typeface="Arial" panose="020B0604020202020204" pitchFamily="34" charset="0"/>
              <a:buChar char="•"/>
              <a:defRPr/>
            </a:pPr>
            <a:endParaRPr lang="tr-TR" sz="2000" b="1" i="1" dirty="0">
              <a:latin typeface="Candara" panose="020E0502030303020204" pitchFamily="34" charset="0"/>
            </a:endParaRPr>
          </a:p>
          <a:p>
            <a:pPr marL="179388" indent="0" algn="just" eaLnBrk="1" fontAlgn="auto" hangingPunct="1">
              <a:lnSpc>
                <a:spcPct val="80000"/>
              </a:lnSpc>
              <a:spcAft>
                <a:spcPts val="0"/>
              </a:spcAft>
              <a:buClr>
                <a:schemeClr val="tx2"/>
              </a:buClr>
              <a:buNone/>
              <a:defRPr/>
            </a:pPr>
            <a:r>
              <a:rPr lang="tr-TR" sz="2000" b="1" i="1" dirty="0">
                <a:latin typeface="Candara" panose="020E0502030303020204" pitchFamily="34" charset="0"/>
              </a:rPr>
              <a:t>« Tarafların İcra ve İflas Kanunundaki hakları saklı olmak </a:t>
            </a:r>
            <a:r>
              <a:rPr lang="tr-TR" sz="2000" b="1" dirty="0">
                <a:latin typeface="Candara" panose="020E0502030303020204" pitchFamily="34" charset="0"/>
              </a:rPr>
              <a:t>kaydıyla; değeri dört </a:t>
            </a:r>
            <a:r>
              <a:rPr lang="tr-TR" sz="2000" b="1" i="1" dirty="0">
                <a:latin typeface="Candara" panose="020E0502030303020204" pitchFamily="34" charset="0"/>
              </a:rPr>
              <a:t>bin Türk Lirasının altında bulunan uyuşmazlıklarda ilçe tüketici hakem heyetlerine, altı bin Türk Lirasının altında bulunan uyuşmazlıklarda il tüketici hakem heyetlerine, büyükşehir statüsünde bulunan illerde ise dört bin Türk Lirası ile altı bin Türk Lirası arasındaki uyuşmazlıklarda il tüketici hakem heyetlerine başvuru zorunludur. Bu değerlerin üzerindeki uyuşmazlıklar için tüketici hakem heyetlerine başvuru yapılamaz</a:t>
            </a:r>
            <a:r>
              <a:rPr lang="tr-TR" sz="2000" b="1" dirty="0">
                <a:latin typeface="Candara" panose="020E0502030303020204" pitchFamily="34" charset="0"/>
              </a:rPr>
              <a:t>»</a:t>
            </a:r>
            <a:endParaRPr lang="tr-TR" sz="2000" b="1" i="1" dirty="0">
              <a:latin typeface="Candara" panose="020E0502030303020204" pitchFamily="34" charset="0"/>
            </a:endParaRP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283D87EC-B1D2-4BBA-AB24-08A6421B5F08}"/>
              </a:ext>
            </a:extLst>
          </p:cNvPr>
          <p:cNvSpPr>
            <a:spLocks noGrp="1"/>
          </p:cNvSpPr>
          <p:nvPr>
            <p:ph type="sldNum" sz="quarter" idx="12"/>
          </p:nvPr>
        </p:nvSpPr>
        <p:spPr/>
        <p:txBody>
          <a:bodyPr/>
          <a:lstStyle/>
          <a:p>
            <a:pPr>
              <a:defRPr/>
            </a:pPr>
            <a:fld id="{407B1238-61CB-43FF-9608-827ADFD15C26}" type="slidenum">
              <a:rPr lang="en-US" smtClean="0"/>
              <a:pPr>
                <a:defRPr/>
              </a:pPr>
              <a:t>7</a:t>
            </a:fld>
            <a:endParaRPr lang="en-US" dirty="0"/>
          </a:p>
        </p:txBody>
      </p:sp>
      <p:sp>
        <p:nvSpPr>
          <p:cNvPr id="4" name="Dikdörtgen 3"/>
          <p:cNvSpPr/>
          <p:nvPr/>
        </p:nvSpPr>
        <p:spPr>
          <a:xfrm>
            <a:off x="899592" y="1359751"/>
            <a:ext cx="7920880" cy="792088"/>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79388" lvl="0" algn="just" eaLnBrk="1" fontAlgn="auto" hangingPunct="1">
              <a:lnSpc>
                <a:spcPct val="80000"/>
              </a:lnSpc>
              <a:spcBef>
                <a:spcPct val="20000"/>
              </a:spcBef>
              <a:spcAft>
                <a:spcPts val="0"/>
              </a:spcAft>
              <a:buClr>
                <a:srgbClr val="31B6FD"/>
              </a:buClr>
              <a:buSzPct val="100000"/>
              <a:defRPr/>
            </a:pPr>
            <a:r>
              <a:rPr lang="tr-TR" sz="2200" b="1" dirty="0">
                <a:solidFill>
                  <a:srgbClr val="FF0000"/>
                </a:solidFill>
                <a:latin typeface="Candara" panose="020E0502030303020204" pitchFamily="34" charset="0"/>
              </a:rPr>
              <a:t>İlamsız icraya başvurmadan önce, hakem heyetlerine başvuru zorunlu mudur?</a:t>
            </a:r>
          </a:p>
        </p:txBody>
      </p:sp>
    </p:spTree>
    <p:extLst>
      <p:ext uri="{BB962C8B-B14F-4D97-AF65-F5344CB8AC3E}">
        <p14:creationId xmlns:p14="http://schemas.microsoft.com/office/powerpoint/2010/main" val="3961315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964488"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 Tüketici Hakem Heyetlerine Başvuru</a:t>
            </a:r>
          </a:p>
        </p:txBody>
      </p:sp>
      <p:sp>
        <p:nvSpPr>
          <p:cNvPr id="8" name="2 İçerik Yer Tutucusu"/>
          <p:cNvSpPr txBox="1">
            <a:spLocks/>
          </p:cNvSpPr>
          <p:nvPr/>
        </p:nvSpPr>
        <p:spPr bwMode="auto">
          <a:xfrm>
            <a:off x="565150" y="1232994"/>
            <a:ext cx="8229600" cy="5355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eaLnBrk="1" fontAlgn="auto" hangingPunct="1">
              <a:spcBef>
                <a:spcPts val="0"/>
              </a:spcBef>
              <a:spcAft>
                <a:spcPts val="0"/>
              </a:spcAft>
              <a:buClr>
                <a:srgbClr val="31B6FD"/>
              </a:buClr>
              <a:buNone/>
              <a:defRPr/>
            </a:pPr>
            <a:endParaRPr lang="tr-TR" sz="1600" baseline="0" dirty="0">
              <a:solidFill>
                <a:schemeClr val="accent6">
                  <a:lumMod val="75000"/>
                </a:schemeClr>
              </a:solidFill>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1600" dirty="0">
              <a:solidFill>
                <a:schemeClr val="accent6">
                  <a:lumMod val="75000"/>
                </a:schemeClr>
              </a:solidFill>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1600" baseline="0" dirty="0">
              <a:solidFill>
                <a:schemeClr val="accent6">
                  <a:lumMod val="75000"/>
                </a:schemeClr>
              </a:solidFill>
              <a:latin typeface="Candara" panose="020E0502030303020204" pitchFamily="34" charset="0"/>
            </a:endParaRPr>
          </a:p>
          <a:p>
            <a:pPr marL="0" indent="0" algn="just" eaLnBrk="1" fontAlgn="auto" hangingPunct="1">
              <a:spcBef>
                <a:spcPts val="0"/>
              </a:spcBef>
              <a:spcAft>
                <a:spcPts val="0"/>
              </a:spcAft>
              <a:buClr>
                <a:srgbClr val="31B6FD"/>
              </a:buClr>
              <a:buNone/>
              <a:defRPr/>
            </a:pPr>
            <a:endParaRPr lang="tr-TR" sz="1600" baseline="0" dirty="0">
              <a:solidFill>
                <a:schemeClr val="accent6">
                  <a:lumMod val="75000"/>
                </a:schemeClr>
              </a:solidFill>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1600" baseline="0" dirty="0">
              <a:solidFill>
                <a:schemeClr val="accent6">
                  <a:lumMod val="75000"/>
                </a:schemeClr>
              </a:solidFill>
              <a:latin typeface="Candara" panose="020E0502030303020204" pitchFamily="34" charset="0"/>
            </a:endParaRPr>
          </a:p>
          <a:p>
            <a:pPr algn="just" eaLnBrk="1" fontAlgn="auto" hangingPunct="1">
              <a:spcBef>
                <a:spcPts val="0"/>
              </a:spcBef>
              <a:spcAft>
                <a:spcPts val="0"/>
              </a:spcAft>
              <a:buClr>
                <a:srgbClr val="31B6FD"/>
              </a:buClr>
              <a:buFont typeface="Arial" panose="020B0604020202020204" pitchFamily="34" charset="0"/>
              <a:buChar char="•"/>
              <a:defRPr/>
            </a:pPr>
            <a:endParaRPr lang="tr-TR" sz="1600" dirty="0">
              <a:latin typeface="Candara" panose="020E0502030303020204" pitchFamily="34" charset="0"/>
            </a:endParaRPr>
          </a:p>
          <a:p>
            <a:pPr marL="0" indent="0" algn="just" eaLnBrk="1" fontAlgn="auto" hangingPunct="1">
              <a:spcBef>
                <a:spcPts val="0"/>
              </a:spcBef>
              <a:spcAft>
                <a:spcPts val="0"/>
              </a:spcAft>
              <a:buClr>
                <a:srgbClr val="31B6FD"/>
              </a:buClr>
              <a:buNone/>
              <a:defRPr/>
            </a:pPr>
            <a:endParaRPr lang="tr-TR" sz="1600" dirty="0">
              <a:latin typeface="Candara" panose="020E0502030303020204" pitchFamily="34" charset="0"/>
            </a:endParaRPr>
          </a:p>
          <a:p>
            <a:pPr algn="just" eaLnBrk="1" fontAlgn="auto" hangingPunct="1">
              <a:spcBef>
                <a:spcPts val="0"/>
              </a:spcBef>
              <a:spcAft>
                <a:spcPts val="0"/>
              </a:spcAft>
              <a:buClr>
                <a:schemeClr val="tx2"/>
              </a:buClr>
              <a:buFont typeface="Arial" panose="020B0604020202020204" pitchFamily="34" charset="0"/>
              <a:buChar char="•"/>
              <a:defRPr/>
            </a:pPr>
            <a:r>
              <a:rPr lang="tr-TR" sz="1800" b="1" dirty="0">
                <a:latin typeface="Candara" panose="020E0502030303020204" pitchFamily="34" charset="0"/>
              </a:rPr>
              <a:t>6502 sayılı Kanun’un 3. maddesinde tüketici, «</a:t>
            </a:r>
            <a:r>
              <a:rPr lang="tr-TR" sz="1800" b="1" i="1" dirty="0">
                <a:latin typeface="Candara" panose="020E0502030303020204" pitchFamily="34" charset="0"/>
              </a:rPr>
              <a:t>ticari veya mesleki olmayan amaçlarla hareket eden gerçek veya tüzel kişi</a:t>
            </a:r>
            <a:r>
              <a:rPr lang="tr-TR" sz="1800" b="1" dirty="0">
                <a:latin typeface="Candara" panose="020E0502030303020204" pitchFamily="34" charset="0"/>
              </a:rPr>
              <a:t>» şeklinde tanımlanmış olup, «hareket etmek» ifadesi «edinmeyi, kullanmayı ve yararlanmayı» kapsamaktadır. Bu bağlamda, hakem heyetlerine «kullanan veya yararlanan» sıfatıyla başvuran tüketicilerin başvurularının değerlendirilmeye alınması gerektiği,</a:t>
            </a:r>
          </a:p>
          <a:p>
            <a:pPr algn="just" eaLnBrk="1" fontAlgn="auto" hangingPunct="1">
              <a:spcBef>
                <a:spcPts val="0"/>
              </a:spcBef>
              <a:spcAft>
                <a:spcPts val="0"/>
              </a:spcAft>
              <a:buClr>
                <a:schemeClr val="tx2"/>
              </a:buClr>
              <a:buFont typeface="Arial" panose="020B0604020202020204" pitchFamily="34" charset="0"/>
              <a:buChar char="•"/>
              <a:defRPr/>
            </a:pPr>
            <a:endParaRPr kumimoji="0" lang="tr-TR" sz="1800" b="1" u="none" strike="noStrike" kern="1200" cap="none" spc="0" normalizeH="0" baseline="0" noProof="0" dirty="0">
              <a:ln>
                <a:noFill/>
              </a:ln>
              <a:effectLst/>
              <a:uLnTx/>
              <a:uFillTx/>
              <a:latin typeface="Candara" panose="020E0502030303020204" pitchFamily="34" charset="0"/>
            </a:endParaRPr>
          </a:p>
          <a:p>
            <a:pPr algn="just" eaLnBrk="1" fontAlgn="auto" hangingPunct="1">
              <a:spcBef>
                <a:spcPts val="0"/>
              </a:spcBef>
              <a:spcAft>
                <a:spcPts val="0"/>
              </a:spcAft>
              <a:buClr>
                <a:schemeClr val="tx2"/>
              </a:buClr>
              <a:buFont typeface="Arial" panose="020B0604020202020204" pitchFamily="34" charset="0"/>
              <a:buChar char="•"/>
              <a:defRPr/>
            </a:pPr>
            <a:r>
              <a:rPr lang="tr-TR" sz="1800" b="1" dirty="0">
                <a:latin typeface="Candara" panose="020E0502030303020204" pitchFamily="34" charset="0"/>
              </a:rPr>
              <a:t>Başvuruların alınması ve değerlendirilmesinde, faturada ismi yer alan kişi değil «başvuru sahibi» esas alınmalıdır. Bununla birlikte, «kullanan veya yararlanan» sıfatıyla yapılan başvurular hakkında verilecek hakem heyeti kararlarında, «fatura başkası adına düzenlenmiş olmakla birlikte başvuru sahibinin kullanan veya yararlanan sıfatıyla tüketici hakem heyetine başvuruda bulunduğunun» belirtilmesi gerektiği değerlendirilmektedir.</a:t>
            </a:r>
          </a:p>
          <a:p>
            <a:pPr algn="just" eaLnBrk="1" fontAlgn="auto" hangingPunct="1">
              <a:spcBef>
                <a:spcPts val="0"/>
              </a:spcBef>
              <a:spcAft>
                <a:spcPts val="0"/>
              </a:spcAft>
              <a:buClr>
                <a:schemeClr val="tx2"/>
              </a:buClr>
              <a:buFont typeface="Arial" panose="020B0604020202020204" pitchFamily="34" charset="0"/>
              <a:buChar char="•"/>
              <a:defRPr/>
            </a:pPr>
            <a:endParaRPr lang="tr-TR" sz="1600" b="1" dirty="0">
              <a:latin typeface="Candara" panose="020E0502030303020204" pitchFamily="34" charset="0"/>
            </a:endParaRP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59EBBFC4-9B80-4D1E-9436-561A7653AFC7}"/>
              </a:ext>
            </a:extLst>
          </p:cNvPr>
          <p:cNvSpPr>
            <a:spLocks noGrp="1"/>
          </p:cNvSpPr>
          <p:nvPr>
            <p:ph type="sldNum" sz="quarter" idx="12"/>
          </p:nvPr>
        </p:nvSpPr>
        <p:spPr/>
        <p:txBody>
          <a:bodyPr/>
          <a:lstStyle/>
          <a:p>
            <a:pPr>
              <a:defRPr/>
            </a:pPr>
            <a:fld id="{407B1238-61CB-43FF-9608-827ADFD15C26}" type="slidenum">
              <a:rPr lang="en-US" smtClean="0"/>
              <a:pPr>
                <a:defRPr/>
              </a:pPr>
              <a:t>8</a:t>
            </a:fld>
            <a:endParaRPr lang="en-US" dirty="0"/>
          </a:p>
        </p:txBody>
      </p:sp>
      <p:sp>
        <p:nvSpPr>
          <p:cNvPr id="10" name="Dikdörtgen 9"/>
          <p:cNvSpPr/>
          <p:nvPr/>
        </p:nvSpPr>
        <p:spPr>
          <a:xfrm>
            <a:off x="881564" y="1382192"/>
            <a:ext cx="7814374" cy="1429765"/>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eaLnBrk="1" fontAlgn="auto" hangingPunct="1">
              <a:lnSpc>
                <a:spcPct val="80000"/>
              </a:lnSpc>
              <a:spcAft>
                <a:spcPts val="0"/>
              </a:spcAft>
              <a:buClr>
                <a:srgbClr val="FF0000"/>
              </a:buClr>
              <a:defRPr/>
            </a:pPr>
            <a:endParaRPr lang="tr-TR" sz="2200" b="1" dirty="0">
              <a:solidFill>
                <a:srgbClr val="FF0000"/>
              </a:solidFill>
              <a:latin typeface="Candara" panose="020E0502030303020204" pitchFamily="34" charset="0"/>
            </a:endParaRPr>
          </a:p>
          <a:p>
            <a:pPr algn="just" eaLnBrk="1" fontAlgn="auto" hangingPunct="1">
              <a:lnSpc>
                <a:spcPct val="80000"/>
              </a:lnSpc>
              <a:spcAft>
                <a:spcPts val="0"/>
              </a:spcAft>
              <a:buClr>
                <a:srgbClr val="FF0000"/>
              </a:buClr>
              <a:defRPr/>
            </a:pPr>
            <a:r>
              <a:rPr lang="tr-TR" sz="2200" b="1" dirty="0">
                <a:solidFill>
                  <a:srgbClr val="FF0000"/>
                </a:solidFill>
                <a:latin typeface="Candara" panose="020E0502030303020204" pitchFamily="34" charset="0"/>
              </a:rPr>
              <a:t>Fatura adına düzenlenmemiş olmakla birlikte malın kullanıcısı veya hizmetin faydalanıcısı olan tüketici mal veya hizmetle ilgili olarak tüketici hakem heyetine başvurabilir mi?</a:t>
            </a:r>
          </a:p>
          <a:p>
            <a:pPr lvl="0" algn="just" eaLnBrk="1" fontAlgn="auto" hangingPunct="1">
              <a:lnSpc>
                <a:spcPct val="80000"/>
              </a:lnSpc>
              <a:spcAft>
                <a:spcPts val="0"/>
              </a:spcAft>
              <a:buClr>
                <a:srgbClr val="FF0000"/>
              </a:buClr>
              <a:defRPr/>
            </a:pPr>
            <a:endParaRPr lang="tr-TR" sz="1800" b="1" dirty="0">
              <a:solidFill>
                <a:srgbClr val="FF0000"/>
              </a:solidFill>
              <a:latin typeface="Candara" panose="020E0502030303020204" pitchFamily="34" charset="0"/>
            </a:endParaRPr>
          </a:p>
        </p:txBody>
      </p:sp>
    </p:spTree>
    <p:extLst>
      <p:ext uri="{BB962C8B-B14F-4D97-AF65-F5344CB8AC3E}">
        <p14:creationId xmlns:p14="http://schemas.microsoft.com/office/powerpoint/2010/main" val="3488859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Text Box 9"/>
          <p:cNvSpPr txBox="1">
            <a:spLocks noChangeArrowheads="1"/>
          </p:cNvSpPr>
          <p:nvPr/>
        </p:nvSpPr>
        <p:spPr bwMode="auto">
          <a:xfrm>
            <a:off x="3794125" y="3324225"/>
            <a:ext cx="4511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tr-TR" sz="2400">
              <a:solidFill>
                <a:srgbClr val="000000"/>
              </a:solidFill>
              <a:latin typeface="Arial" panose="020B0604020202020204" pitchFamily="34" charset="0"/>
              <a:cs typeface="Arial" panose="020B0604020202020204" pitchFamily="34" charset="0"/>
            </a:endParaRPr>
          </a:p>
        </p:txBody>
      </p:sp>
      <p:sp>
        <p:nvSpPr>
          <p:cNvPr id="2" name="Dikdörtgen 1"/>
          <p:cNvSpPr/>
          <p:nvPr/>
        </p:nvSpPr>
        <p:spPr>
          <a:xfrm>
            <a:off x="0" y="1033921"/>
            <a:ext cx="8669213" cy="6309420"/>
          </a:xfrm>
          <a:prstGeom prst="rect">
            <a:avLst/>
          </a:prstGeom>
        </p:spPr>
        <p:txBody>
          <a:bodyPr wrap="square">
            <a:spAutoFit/>
          </a:bodyPr>
          <a:lstStyle/>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lvl="1" algn="just"/>
            <a:endParaRPr lang="tr-TR" altLang="tr-TR" sz="1800" dirty="0">
              <a:solidFill>
                <a:schemeClr val="tx2"/>
              </a:solidFill>
              <a:latin typeface="Cambria" panose="02040503050406030204" pitchFamily="18" charset="0"/>
            </a:endParaRPr>
          </a:p>
          <a:p>
            <a:pPr marL="358775" lvl="1" algn="just">
              <a:spcBef>
                <a:spcPts val="400"/>
              </a:spcBef>
              <a:buClr>
                <a:schemeClr val="tx1"/>
              </a:buCl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000" dirty="0">
              <a:solidFill>
                <a:schemeClr val="tx2"/>
              </a:solidFill>
              <a:latin typeface="Cambria" panose="02040503050406030204" pitchFamily="18" charset="0"/>
            </a:endParaRPr>
          </a:p>
          <a:p>
            <a:pPr marL="342900" indent="-342900" algn="just">
              <a:buFont typeface="Arial" panose="020B0604020202020204" pitchFamily="34" charset="0"/>
              <a:buChar char="•"/>
              <a:defRPr/>
            </a:pPr>
            <a:endParaRPr lang="tr-TR" sz="1800" dirty="0">
              <a:solidFill>
                <a:schemeClr val="tx2"/>
              </a:solidFill>
              <a:latin typeface="Cambria" panose="02040503050406030204" pitchFamily="18" charset="0"/>
            </a:endParaRPr>
          </a:p>
          <a:p>
            <a:pPr algn="just">
              <a:defRPr/>
            </a:pPr>
            <a:endParaRPr lang="tr-TR" sz="1800" dirty="0">
              <a:solidFill>
                <a:schemeClr val="tx2"/>
              </a:solidFill>
              <a:latin typeface="Cambria" panose="02040503050406030204" pitchFamily="18" charset="0"/>
            </a:endParaRPr>
          </a:p>
          <a:p>
            <a:pPr marL="1355725" lvl="2"/>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898525" lvl="1" algn="just"/>
            <a:endParaRPr lang="tr-TR" sz="1800" dirty="0">
              <a:solidFill>
                <a:schemeClr val="tx2"/>
              </a:solidFill>
              <a:latin typeface="Cambria" panose="02040503050406030204" pitchFamily="18" charset="0"/>
            </a:endParaRPr>
          </a:p>
          <a:p>
            <a:pPr marL="1641475" lvl="2" indent="-285750">
              <a:buFont typeface="Wingdings" panose="05000000000000000000" pitchFamily="2" charset="2"/>
              <a:buChar cha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lvl="1"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buFont typeface="Arial" panose="020B0604020202020204" pitchFamily="34" charset="0"/>
              <a:buChar char="•"/>
              <a:defRPr/>
            </a:pPr>
            <a:endParaRPr lang="tr-TR" sz="1800" dirty="0">
              <a:solidFill>
                <a:schemeClr val="tx2"/>
              </a:solidFill>
              <a:latin typeface="Cambria" panose="02040503050406030204" pitchFamily="18" charset="0"/>
            </a:endParaRPr>
          </a:p>
          <a:p>
            <a:pPr marL="439738" lvl="1" algn="just">
              <a:spcBef>
                <a:spcPts val="400"/>
              </a:spcBef>
              <a:buClr>
                <a:schemeClr val="tx1"/>
              </a:buClr>
              <a:defRPr/>
            </a:pPr>
            <a:endParaRPr lang="tr-TR" sz="1800" dirty="0">
              <a:solidFill>
                <a:schemeClr val="tx2"/>
              </a:solidFill>
              <a:latin typeface="Cambria" panose="02040503050406030204" pitchFamily="18" charset="0"/>
            </a:endParaRPr>
          </a:p>
          <a:p>
            <a:pPr marL="644525" indent="-285750" algn="just">
              <a:spcBef>
                <a:spcPts val="400"/>
              </a:spcBef>
              <a:buClr>
                <a:schemeClr val="tx1"/>
              </a:buClr>
              <a:defRPr/>
            </a:pPr>
            <a:endParaRPr lang="tr-TR" sz="2000" dirty="0">
              <a:solidFill>
                <a:schemeClr val="tx2"/>
              </a:solidFill>
              <a:latin typeface="Cambria" panose="02040503050406030204" pitchFamily="18" charset="0"/>
            </a:endParaRPr>
          </a:p>
        </p:txBody>
      </p:sp>
      <p:sp>
        <p:nvSpPr>
          <p:cNvPr id="7" name="12 Metin Yer Tutucusu"/>
          <p:cNvSpPr>
            <a:spLocks noGrp="1"/>
          </p:cNvSpPr>
          <p:nvPr>
            <p:ph type="body" idx="1"/>
          </p:nvPr>
        </p:nvSpPr>
        <p:spPr>
          <a:xfrm>
            <a:off x="457200" y="211632"/>
            <a:ext cx="7518400" cy="509094"/>
          </a:xfrm>
        </p:spPr>
        <p:txBody>
          <a:bodyPr/>
          <a:lstStyle/>
          <a:p>
            <a:pPr marL="360000" algn="ctr" eaLnBrk="1" fontAlgn="auto" hangingPunct="1">
              <a:spcBef>
                <a:spcPts val="400"/>
              </a:spcBef>
              <a:spcAft>
                <a:spcPts val="0"/>
              </a:spcAft>
              <a:buClr>
                <a:prstClr val="black"/>
              </a:buClr>
              <a:defRPr/>
            </a:pPr>
            <a:r>
              <a:rPr lang="tr-TR" kern="0" dirty="0">
                <a:solidFill>
                  <a:srgbClr val="0070C0"/>
                </a:solidFill>
                <a:latin typeface="Cambria" panose="02040503050406030204" pitchFamily="18" charset="0"/>
                <a:cs typeface="Arial"/>
              </a:rPr>
              <a:t>I- Tüketici Hakem Heyetlerine Başvuru</a:t>
            </a:r>
          </a:p>
        </p:txBody>
      </p:sp>
      <p:sp>
        <p:nvSpPr>
          <p:cNvPr id="8" name="2 İçerik Yer Tutucusu"/>
          <p:cNvSpPr txBox="1">
            <a:spLocks/>
          </p:cNvSpPr>
          <p:nvPr/>
        </p:nvSpPr>
        <p:spPr bwMode="auto">
          <a:xfrm>
            <a:off x="577344" y="1232994"/>
            <a:ext cx="8229600" cy="5517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R="0" lvl="0" algn="just" defTabSz="914400" rtl="0" eaLnBrk="1" fontAlgn="auto" latinLnBrk="0" hangingPunct="1">
              <a:lnSpc>
                <a:spcPct val="80000"/>
              </a:lnSpc>
              <a:spcBef>
                <a:spcPct val="20000"/>
              </a:spcBef>
              <a:spcAft>
                <a:spcPts val="0"/>
              </a:spcAft>
              <a:buClr>
                <a:srgbClr val="FF0000"/>
              </a:buClr>
              <a:buSzPct val="100000"/>
              <a:buFont typeface="Arial" pitchFamily="34" charset="0"/>
              <a:buChar char="•"/>
              <a:tabLst/>
              <a:defRPr/>
            </a:pPr>
            <a:endParaRPr lang="tr-TR" sz="2000" b="1" dirty="0">
              <a:latin typeface="Candara" panose="020E0502030303020204" pitchFamily="34" charset="0"/>
            </a:endParaRPr>
          </a:p>
          <a:p>
            <a:pPr marR="0" lvl="0" algn="just" defTabSz="914400" rtl="0" eaLnBrk="1" fontAlgn="auto" latinLnBrk="0" hangingPunct="1">
              <a:lnSpc>
                <a:spcPct val="80000"/>
              </a:lnSpc>
              <a:spcBef>
                <a:spcPct val="20000"/>
              </a:spcBef>
              <a:spcAft>
                <a:spcPts val="0"/>
              </a:spcAft>
              <a:buClr>
                <a:srgbClr val="31B6FD"/>
              </a:buClr>
              <a:buSzPct val="100000"/>
              <a:buFont typeface="Arial" pitchFamily="34" charset="0"/>
              <a:buChar char="•"/>
              <a:tabLst/>
              <a:defRPr/>
            </a:pPr>
            <a:endParaRPr lang="tr-TR" sz="2000" b="1" baseline="0" dirty="0">
              <a:latin typeface="Candara" panose="020E0502030303020204" pitchFamily="34" charset="0"/>
            </a:endParaRPr>
          </a:p>
          <a:p>
            <a:pPr marL="0" lvl="0" indent="0" algn="just" eaLnBrk="1" fontAlgn="auto" hangingPunct="1">
              <a:lnSpc>
                <a:spcPct val="80000"/>
              </a:lnSpc>
              <a:spcAft>
                <a:spcPts val="0"/>
              </a:spcAft>
              <a:buClr>
                <a:srgbClr val="31B6FD"/>
              </a:buClr>
              <a:buNone/>
              <a:defRPr/>
            </a:pPr>
            <a:endParaRPr kumimoji="0" lang="tr-TR" sz="2000" b="1" u="none" strike="noStrike" kern="1200" cap="none" spc="0" normalizeH="0" noProof="0" dirty="0">
              <a:ln>
                <a:noFill/>
              </a:ln>
              <a:effectLst/>
              <a:uLnTx/>
              <a:uFillTx/>
              <a:latin typeface="Candara" panose="020E0502030303020204" pitchFamily="34" charset="0"/>
            </a:endParaRPr>
          </a:p>
          <a:p>
            <a:pPr lvl="0" algn="just" eaLnBrk="1" fontAlgn="auto" hangingPunct="1">
              <a:lnSpc>
                <a:spcPct val="80000"/>
              </a:lnSpc>
              <a:spcAft>
                <a:spcPts val="0"/>
              </a:spcAft>
              <a:buClr>
                <a:schemeClr val="tx2"/>
              </a:buClr>
              <a:buFont typeface="Arial" pitchFamily="34" charset="0"/>
              <a:buChar char="•"/>
              <a:defRPr/>
            </a:pPr>
            <a:r>
              <a:rPr kumimoji="0" lang="tr-TR" sz="2000" b="1" u="none" strike="noStrike" kern="1200" cap="none" spc="0" normalizeH="0" noProof="0" dirty="0">
                <a:ln>
                  <a:noFill/>
                </a:ln>
                <a:effectLst/>
                <a:uLnTx/>
                <a:uFillTx/>
                <a:latin typeface="Candara" panose="020E0502030303020204" pitchFamily="34" charset="0"/>
              </a:rPr>
              <a:t>Tüketici Hakem Heyetleri Yönetmeliği’nin 11. maddesinde başvurularda,</a:t>
            </a:r>
          </a:p>
          <a:p>
            <a:pPr lvl="1" algn="just" eaLnBrk="1" fontAlgn="auto" hangingPunct="1">
              <a:lnSpc>
                <a:spcPct val="80000"/>
              </a:lnSpc>
              <a:spcAft>
                <a:spcPts val="0"/>
              </a:spcAft>
              <a:buClr>
                <a:schemeClr val="tx2"/>
              </a:buClr>
              <a:buFont typeface="Wingdings" panose="05000000000000000000" pitchFamily="2" charset="2"/>
              <a:buChar char="ü"/>
              <a:defRPr/>
            </a:pPr>
            <a:r>
              <a:rPr lang="tr-TR" sz="2000" b="1" dirty="0">
                <a:latin typeface="Candara" panose="020E0502030303020204" pitchFamily="34" charset="0"/>
              </a:rPr>
              <a:t>Başvuru sahibinin adı, soyadı, Türkiye Cumhuriyeti kimlik numarası, adresi ve varsa diğer iletişim bilgileri,</a:t>
            </a:r>
          </a:p>
          <a:p>
            <a:pPr lvl="1" algn="just" eaLnBrk="1" fontAlgn="auto" hangingPunct="1">
              <a:lnSpc>
                <a:spcPct val="80000"/>
              </a:lnSpc>
              <a:spcAft>
                <a:spcPts val="0"/>
              </a:spcAft>
              <a:buClr>
                <a:schemeClr val="tx2"/>
              </a:buClr>
              <a:buFont typeface="Wingdings" panose="05000000000000000000" pitchFamily="2" charset="2"/>
              <a:buChar char="ü"/>
              <a:defRPr/>
            </a:pPr>
            <a:r>
              <a:rPr lang="tr-TR" sz="2000" b="1" dirty="0">
                <a:latin typeface="Candara" panose="020E0502030303020204" pitchFamily="34" charset="0"/>
              </a:rPr>
              <a:t>Talep,</a:t>
            </a:r>
          </a:p>
          <a:p>
            <a:pPr lvl="1" algn="just" eaLnBrk="1" fontAlgn="auto" hangingPunct="1">
              <a:lnSpc>
                <a:spcPct val="80000"/>
              </a:lnSpc>
              <a:spcAft>
                <a:spcPts val="0"/>
              </a:spcAft>
              <a:buClr>
                <a:schemeClr val="tx2"/>
              </a:buClr>
              <a:buFont typeface="Wingdings" panose="05000000000000000000" pitchFamily="2" charset="2"/>
              <a:buChar char="ü"/>
              <a:defRPr/>
            </a:pPr>
            <a:r>
              <a:rPr lang="tr-TR" sz="2000" b="1" dirty="0">
                <a:latin typeface="Candara" panose="020E0502030303020204" pitchFamily="34" charset="0"/>
              </a:rPr>
              <a:t>Türk Lirası cinsinden uyuşmazlık değeri, </a:t>
            </a:r>
          </a:p>
          <a:p>
            <a:pPr lvl="1" algn="just" eaLnBrk="1" fontAlgn="auto" hangingPunct="1">
              <a:lnSpc>
                <a:spcPct val="80000"/>
              </a:lnSpc>
              <a:spcAft>
                <a:spcPts val="0"/>
              </a:spcAft>
              <a:buClr>
                <a:schemeClr val="tx2"/>
              </a:buClr>
              <a:buFont typeface="Wingdings" panose="05000000000000000000" pitchFamily="2" charset="2"/>
              <a:buChar char="ü"/>
              <a:defRPr/>
            </a:pPr>
            <a:r>
              <a:rPr lang="tr-TR" sz="2000" b="1" dirty="0">
                <a:latin typeface="Candara" panose="020E0502030303020204" pitchFamily="34" charset="0"/>
              </a:rPr>
              <a:t>Şikayet edilene ilişkin bilgilere yer verilmesinin zorunlu olduğu düzenlenmiştir.</a:t>
            </a:r>
          </a:p>
          <a:p>
            <a:pPr lvl="1" algn="just" eaLnBrk="1" fontAlgn="auto" hangingPunct="1">
              <a:lnSpc>
                <a:spcPct val="80000"/>
              </a:lnSpc>
              <a:spcAft>
                <a:spcPts val="0"/>
              </a:spcAft>
              <a:buClr>
                <a:schemeClr val="tx2"/>
              </a:buClr>
              <a:buFont typeface="Wingdings" panose="05000000000000000000" pitchFamily="2" charset="2"/>
              <a:buChar char="ü"/>
              <a:defRPr/>
            </a:pPr>
            <a:endParaRPr lang="tr-TR" sz="2000" b="1" dirty="0">
              <a:latin typeface="Candara" panose="020E0502030303020204" pitchFamily="34" charset="0"/>
            </a:endParaRPr>
          </a:p>
          <a:p>
            <a:pPr algn="just" eaLnBrk="1" fontAlgn="auto" hangingPunct="1">
              <a:lnSpc>
                <a:spcPct val="80000"/>
              </a:lnSpc>
              <a:spcAft>
                <a:spcPts val="0"/>
              </a:spcAft>
              <a:buClr>
                <a:schemeClr val="tx2"/>
              </a:buClr>
              <a:buFont typeface="Arial" panose="020B0604020202020204" pitchFamily="34" charset="0"/>
              <a:buChar char="•"/>
              <a:defRPr/>
            </a:pPr>
            <a:r>
              <a:rPr lang="tr-TR" sz="2000" b="1" dirty="0">
                <a:latin typeface="Candara" panose="020E0502030303020204" pitchFamily="34" charset="0"/>
              </a:rPr>
              <a:t>Buna göre öncelikle başvurudaki eksikliklerin tamamlattırılması sağlanmalıdır. Ancak eksiklerin giderilmemesi halinde ise bu tür başvurularda hakem heyeti tarafından dosya içeriğine göre karar verilmesi gerektiği değerlendirilmektedir. </a:t>
            </a:r>
          </a:p>
          <a:p>
            <a:pPr algn="just" eaLnBrk="1" fontAlgn="auto" hangingPunct="1">
              <a:lnSpc>
                <a:spcPct val="80000"/>
              </a:lnSpc>
              <a:spcAft>
                <a:spcPts val="0"/>
              </a:spcAft>
              <a:buClr>
                <a:schemeClr val="tx2"/>
              </a:buClr>
              <a:buFont typeface="Arial" panose="020B0604020202020204" pitchFamily="34" charset="0"/>
              <a:buChar char="•"/>
              <a:defRPr/>
            </a:pPr>
            <a:endParaRPr lang="tr-TR" sz="2000" b="1" dirty="0">
              <a:latin typeface="Candara" panose="020E0502030303020204" pitchFamily="34" charset="0"/>
            </a:endParaRPr>
          </a:p>
          <a:p>
            <a:pPr algn="just" eaLnBrk="1" fontAlgn="auto" hangingPunct="1">
              <a:lnSpc>
                <a:spcPct val="80000"/>
              </a:lnSpc>
              <a:spcAft>
                <a:spcPts val="0"/>
              </a:spcAft>
              <a:buClr>
                <a:schemeClr val="tx2"/>
              </a:buClr>
              <a:buFont typeface="Arial" panose="020B0604020202020204" pitchFamily="34" charset="0"/>
              <a:buChar char="•"/>
              <a:defRPr/>
            </a:pPr>
            <a:r>
              <a:rPr lang="tr-TR" sz="2000" b="1" dirty="0">
                <a:latin typeface="Candara" panose="020E0502030303020204" pitchFamily="34" charset="0"/>
              </a:rPr>
              <a:t>Satıcı veya sağlayıcıların vergi kimlik numaralarının bulunmaması durumunda, bilgi belge isteme yetkisine istinaden satıcı veya sağlayıcıdan vergi kimlik numarası bilgisi istenmesi gerekiyorsa bu yazının tekiden gönderilmesi gerekmektedir. </a:t>
            </a:r>
          </a:p>
          <a:p>
            <a:pPr algn="just" eaLnBrk="1" fontAlgn="auto" hangingPunct="1">
              <a:lnSpc>
                <a:spcPct val="80000"/>
              </a:lnSpc>
              <a:spcAft>
                <a:spcPts val="0"/>
              </a:spcAft>
              <a:buClr>
                <a:schemeClr val="tx2"/>
              </a:buClr>
              <a:buFont typeface="Arial" panose="020B0604020202020204" pitchFamily="34" charset="0"/>
              <a:buChar char="•"/>
              <a:defRPr/>
            </a:pPr>
            <a:endParaRPr lang="tr-TR" sz="2000" b="1" dirty="0">
              <a:latin typeface="Candara" panose="020E0502030303020204" pitchFamily="34" charset="0"/>
            </a:endParaRPr>
          </a:p>
          <a:p>
            <a:pPr marL="0" lvl="1" indent="0" algn="just" eaLnBrk="1" fontAlgn="auto" hangingPunct="1">
              <a:lnSpc>
                <a:spcPct val="80000"/>
              </a:lnSpc>
              <a:spcAft>
                <a:spcPts val="0"/>
              </a:spcAft>
              <a:buClr>
                <a:srgbClr val="31B6FD"/>
              </a:buClr>
              <a:buNone/>
              <a:defRPr/>
            </a:pPr>
            <a:endParaRPr kumimoji="0" lang="tr-TR" sz="2000" b="1" u="none" strike="noStrike" kern="1200" cap="none" spc="0" normalizeH="0" baseline="0" noProof="0" dirty="0">
              <a:ln>
                <a:noFill/>
              </a:ln>
              <a:effectLst/>
              <a:uLnTx/>
              <a:uFillTx/>
              <a:latin typeface="Candara" panose="020E0502030303020204" pitchFamily="34" charset="0"/>
            </a:endParaRPr>
          </a:p>
          <a:p>
            <a:pPr marL="285750" lvl="1" indent="-285750" algn="just" eaLnBrk="1" fontAlgn="auto" hangingPunct="1">
              <a:lnSpc>
                <a:spcPct val="80000"/>
              </a:lnSpc>
              <a:spcAft>
                <a:spcPts val="0"/>
              </a:spcAft>
              <a:buClr>
                <a:srgbClr val="31B6FD"/>
              </a:buClr>
              <a:buFont typeface="Arial" panose="020B0604020202020204" pitchFamily="34" charset="0"/>
              <a:buChar char="•"/>
              <a:defRPr/>
            </a:pPr>
            <a:endParaRPr lang="tr-TR" sz="2000" b="1" dirty="0">
              <a:latin typeface="Candara" panose="020E0502030303020204" pitchFamily="34" charset="0"/>
            </a:endParaRPr>
          </a:p>
          <a:p>
            <a:pPr marR="0" lvl="0" algn="just" defTabSz="914400" rtl="0" eaLnBrk="1" fontAlgn="auto" latinLnBrk="0" hangingPunct="1">
              <a:lnSpc>
                <a:spcPct val="100000"/>
              </a:lnSpc>
              <a:spcBef>
                <a:spcPts val="0"/>
              </a:spcBef>
              <a:spcAft>
                <a:spcPts val="0"/>
              </a:spcAft>
              <a:buClr>
                <a:srgbClr val="31B6FD"/>
              </a:buClr>
              <a:buSzPct val="100000"/>
              <a:buFont typeface="Arial" panose="020B0604020202020204" pitchFamily="34" charset="0"/>
              <a:buChar char="•"/>
              <a:tabLst/>
              <a:defRPr/>
            </a:pPr>
            <a:endParaRPr kumimoji="0" lang="tr-TR" sz="2000" b="1" u="none" strike="noStrike" kern="1200" cap="none" spc="0" normalizeH="0" baseline="0" noProof="0" dirty="0">
              <a:ln>
                <a:noFill/>
              </a:ln>
              <a:effectLst/>
              <a:uLnTx/>
              <a:uFillTx/>
              <a:latin typeface="Candara" panose="020E0502030303020204" pitchFamily="34" charset="0"/>
            </a:endParaRPr>
          </a:p>
        </p:txBody>
      </p:sp>
      <p:pic>
        <p:nvPicPr>
          <p:cNvPr id="9" name="Resim 8"/>
          <p:cNvPicPr/>
          <p:nvPr/>
        </p:nvPicPr>
        <p:blipFill>
          <a:blip r:embed="rId3">
            <a:extLst>
              <a:ext uri="{28A0092B-C50C-407E-A947-70E740481C1C}">
                <a14:useLocalDpi xmlns:a14="http://schemas.microsoft.com/office/drawing/2010/main" val="0"/>
              </a:ext>
            </a:extLst>
          </a:blip>
          <a:srcRect/>
          <a:stretch>
            <a:fillRect/>
          </a:stretch>
        </p:blipFill>
        <p:spPr bwMode="auto">
          <a:xfrm>
            <a:off x="7884368" y="283947"/>
            <a:ext cx="1152127" cy="876731"/>
          </a:xfrm>
          <a:prstGeom prst="rect">
            <a:avLst/>
          </a:prstGeom>
          <a:noFill/>
        </p:spPr>
      </p:pic>
      <p:sp>
        <p:nvSpPr>
          <p:cNvPr id="3" name="Slayt Numarası Yer Tutucusu 2">
            <a:extLst>
              <a:ext uri="{FF2B5EF4-FFF2-40B4-BE49-F238E27FC236}">
                <a16:creationId xmlns:a16="http://schemas.microsoft.com/office/drawing/2014/main" id="{E66DDC00-D86D-4CEC-BA44-6D078CA8624B}"/>
              </a:ext>
            </a:extLst>
          </p:cNvPr>
          <p:cNvSpPr>
            <a:spLocks noGrp="1"/>
          </p:cNvSpPr>
          <p:nvPr>
            <p:ph type="sldNum" sz="quarter" idx="12"/>
          </p:nvPr>
        </p:nvSpPr>
        <p:spPr/>
        <p:txBody>
          <a:bodyPr/>
          <a:lstStyle/>
          <a:p>
            <a:pPr>
              <a:defRPr/>
            </a:pPr>
            <a:fld id="{407B1238-61CB-43FF-9608-827ADFD15C26}" type="slidenum">
              <a:rPr lang="en-US" smtClean="0"/>
              <a:pPr>
                <a:defRPr/>
              </a:pPr>
              <a:t>9</a:t>
            </a:fld>
            <a:endParaRPr lang="en-US" dirty="0"/>
          </a:p>
        </p:txBody>
      </p:sp>
      <p:sp>
        <p:nvSpPr>
          <p:cNvPr id="10" name="Dikdörtgen 9"/>
          <p:cNvSpPr/>
          <p:nvPr/>
        </p:nvSpPr>
        <p:spPr>
          <a:xfrm>
            <a:off x="854839" y="1359751"/>
            <a:ext cx="7814374" cy="773105"/>
          </a:xfrm>
          <a:prstGeom prst="rect">
            <a:avLst/>
          </a:prstGeom>
          <a:gradFill>
            <a:gsLst>
              <a:gs pos="40000">
                <a:srgbClr val="C6E7FC">
                  <a:tint val="94000"/>
                  <a:shade val="94000"/>
                  <a:alpha val="100000"/>
                  <a:satMod val="114000"/>
                  <a:lumMod val="114000"/>
                </a:srgbClr>
              </a:gs>
              <a:gs pos="74000">
                <a:srgbClr val="C6E7FC">
                  <a:tint val="94000"/>
                  <a:shade val="94000"/>
                  <a:satMod val="128000"/>
                  <a:lumMod val="100000"/>
                </a:srgbClr>
              </a:gs>
              <a:gs pos="100000">
                <a:srgbClr val="C6E7FC">
                  <a:tint val="98000"/>
                  <a:shade val="100000"/>
                  <a:hueMod val="98000"/>
                  <a:satMod val="100000"/>
                  <a:lumMod val="74000"/>
                </a:srgbClr>
              </a:gs>
            </a:gsLst>
            <a:path path="circle">
              <a:fillToRect l="20000" t="-40000" r="20000" b="140000"/>
            </a:path>
          </a:gra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just" eaLnBrk="1" fontAlgn="auto" hangingPunct="1">
              <a:lnSpc>
                <a:spcPct val="80000"/>
              </a:lnSpc>
              <a:spcBef>
                <a:spcPct val="20000"/>
              </a:spcBef>
              <a:spcAft>
                <a:spcPts val="0"/>
              </a:spcAft>
              <a:buClr>
                <a:srgbClr val="FF0000"/>
              </a:buClr>
              <a:buSzPct val="100000"/>
              <a:defRPr/>
            </a:pPr>
            <a:r>
              <a:rPr lang="tr-TR" sz="2200" b="1" dirty="0">
                <a:solidFill>
                  <a:srgbClr val="FF0000"/>
                </a:solidFill>
                <a:latin typeface="Candara" panose="020E0502030303020204" pitchFamily="34" charset="0"/>
              </a:rPr>
              <a:t>Şikayet edilenin adı, adres ve iletişim bilgisi olmadan başvuru alınmalı mıdır?</a:t>
            </a:r>
          </a:p>
          <a:p>
            <a:pPr lvl="0" algn="just" eaLnBrk="1" fontAlgn="auto" hangingPunct="1">
              <a:lnSpc>
                <a:spcPct val="80000"/>
              </a:lnSpc>
              <a:spcAft>
                <a:spcPts val="0"/>
              </a:spcAft>
              <a:buClr>
                <a:srgbClr val="FF0000"/>
              </a:buClr>
              <a:defRPr/>
            </a:pPr>
            <a:endParaRPr lang="tr-TR" sz="2000" b="1" dirty="0">
              <a:solidFill>
                <a:srgbClr val="FF0000"/>
              </a:solidFill>
              <a:latin typeface="Candara" panose="020E0502030303020204" pitchFamily="34" charset="0"/>
            </a:endParaRPr>
          </a:p>
        </p:txBody>
      </p:sp>
    </p:spTree>
    <p:extLst>
      <p:ext uri="{BB962C8B-B14F-4D97-AF65-F5344CB8AC3E}">
        <p14:creationId xmlns:p14="http://schemas.microsoft.com/office/powerpoint/2010/main" val="321762831"/>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Kitap istifi tasarım şablonu">
  <a:themeElements>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Teması">
      <a:majorFont>
        <a:latin typeface="Century Gothic"/>
        <a:ea typeface=""/>
        <a:cs typeface=""/>
      </a:majorFont>
      <a:minorFont>
        <a:latin typeface="Century Gothic"/>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is Teması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is Teması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is Teması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is Teması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is Teması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is Teması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is Teması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is Teması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ESAFELİ YÖNETMELİK 11-09-2014 (SON) [Uyumluluk Modu]" id="{E9316A03-D542-4BD4-B612-43AD8ECF2310}" vid="{1D55EFE5-CD81-49C8-88E0-69A45AAF0863}"/>
    </a:ext>
  </a:extLst>
</a:theme>
</file>

<file path=ppt/theme/theme2.xml><?xml version="1.0" encoding="utf-8"?>
<a:theme xmlns:a="http://schemas.openxmlformats.org/drawingml/2006/main" name="WritingDesignTemplate">
  <a:themeElements>
    <a:clrScheme name="WritingDesign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WritingDesignTemplate">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ritingDesign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ritingDesign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ritingDesign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ritingDesign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ritingDesign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ritingDesign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ritingDesign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ritingDesign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ritingDesign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ritingDesign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ritingDesign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ritingDesign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ESAFELİ YÖNETMELİK 11-09-2014 (SON) [Uyumluluk Modu]" id="{E9316A03-D542-4BD4-B612-43AD8ECF2310}" vid="{73B9969B-837F-452A-8542-64297A7BB3F5}"/>
    </a:ext>
  </a:extLst>
</a:theme>
</file>

<file path=ppt/theme/theme3.xml><?xml version="1.0" encoding="utf-8"?>
<a:theme xmlns:a="http://schemas.openxmlformats.org/drawingml/2006/main" name="Tema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ESAFELİ YÖNETMELİK 11-09-2014 (SON) [Uyumluluk Modu]" id="{E9316A03-D542-4BD4-B612-43AD8ECF2310}" vid="{F1D79127-FC7C-472A-957E-E5651380294B}"/>
    </a:ext>
  </a:extLst>
</a:theme>
</file>

<file path=ppt/theme/theme4.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5.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MESAFELİ YÖNETMELİK 29-09-2014 ÖZDEN</Template>
  <TotalTime>7544</TotalTime>
  <Words>4006</Words>
  <Application>Microsoft Office PowerPoint</Application>
  <PresentationFormat>Ekran Gösterisi (4:3)</PresentationFormat>
  <Paragraphs>1173</Paragraphs>
  <Slides>41</Slides>
  <Notes>40</Notes>
  <HiddenSlides>0</HiddenSlides>
  <MMClips>0</MMClips>
  <ScaleCrop>false</ScaleCrop>
  <HeadingPairs>
    <vt:vector size="6" baseType="variant">
      <vt:variant>
        <vt:lpstr>Kullanılan Yazı Tipleri</vt:lpstr>
      </vt:variant>
      <vt:variant>
        <vt:i4>13</vt:i4>
      </vt:variant>
      <vt:variant>
        <vt:lpstr>Tema</vt:lpstr>
      </vt:variant>
      <vt:variant>
        <vt:i4>4</vt:i4>
      </vt:variant>
      <vt:variant>
        <vt:lpstr>Slayt Başlıkları</vt:lpstr>
      </vt:variant>
      <vt:variant>
        <vt:i4>41</vt:i4>
      </vt:variant>
    </vt:vector>
  </HeadingPairs>
  <TitlesOfParts>
    <vt:vector size="58" baseType="lpstr">
      <vt:lpstr>Gulim</vt:lpstr>
      <vt:lpstr>ＭＳ Ｐゴシック</vt:lpstr>
      <vt:lpstr>ＭＳ Ｐゴシック</vt:lpstr>
      <vt:lpstr>Arial</vt:lpstr>
      <vt:lpstr>Calibri</vt:lpstr>
      <vt:lpstr>Cambria</vt:lpstr>
      <vt:lpstr>Candara</vt:lpstr>
      <vt:lpstr>Century Gothic</vt:lpstr>
      <vt:lpstr>Comic Sans MS</vt:lpstr>
      <vt:lpstr>Nirmala UI</vt:lpstr>
      <vt:lpstr>Symbol</vt:lpstr>
      <vt:lpstr>Times New Roman</vt:lpstr>
      <vt:lpstr>Wingdings</vt:lpstr>
      <vt:lpstr>Kitap istifi tasarım şablonu</vt:lpstr>
      <vt:lpstr>WritingDesignTemplate</vt:lpstr>
      <vt:lpstr>Tema1</vt:lpstr>
      <vt:lpstr>Dalga Biçimi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Özden Yavaş</dc:creator>
  <cp:lastModifiedBy>Kerem Felek</cp:lastModifiedBy>
  <cp:revision>784</cp:revision>
  <cp:lastPrinted>2015-05-12T11:20:48Z</cp:lastPrinted>
  <dcterms:created xsi:type="dcterms:W3CDTF">2014-09-30T07:12:11Z</dcterms:created>
  <dcterms:modified xsi:type="dcterms:W3CDTF">2017-12-22T11:04:51Z</dcterms:modified>
</cp:coreProperties>
</file>